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59" r:id="rId5"/>
    <p:sldId id="300" r:id="rId6"/>
    <p:sldId id="331" r:id="rId7"/>
    <p:sldId id="332" r:id="rId8"/>
    <p:sldId id="333" r:id="rId9"/>
    <p:sldId id="334" r:id="rId10"/>
    <p:sldId id="335" r:id="rId11"/>
    <p:sldId id="336" r:id="rId12"/>
    <p:sldId id="265" r:id="rId13"/>
    <p:sldId id="301" r:id="rId14"/>
    <p:sldId id="337" r:id="rId15"/>
    <p:sldId id="338" r:id="rId16"/>
    <p:sldId id="339" r:id="rId17"/>
    <p:sldId id="340" r:id="rId18"/>
    <p:sldId id="341" r:id="rId19"/>
    <p:sldId id="342" r:id="rId20"/>
    <p:sldId id="343" r:id="rId21"/>
    <p:sldId id="344" r:id="rId22"/>
    <p:sldId id="345" r:id="rId23"/>
    <p:sldId id="346" r:id="rId24"/>
    <p:sldId id="347" r:id="rId25"/>
    <p:sldId id="348" r:id="rId26"/>
    <p:sldId id="349" r:id="rId27"/>
    <p:sldId id="350" r:id="rId28"/>
    <p:sldId id="351" r:id="rId29"/>
    <p:sldId id="352" r:id="rId30"/>
    <p:sldId id="353" r:id="rId31"/>
    <p:sldId id="354" r:id="rId32"/>
    <p:sldId id="355" r:id="rId33"/>
    <p:sldId id="356" r:id="rId34"/>
    <p:sldId id="357" r:id="rId35"/>
    <p:sldId id="358" r:id="rId36"/>
    <p:sldId id="359" r:id="rId37"/>
    <p:sldId id="360" r:id="rId38"/>
    <p:sldId id="361" r:id="rId39"/>
    <p:sldId id="362" r:id="rId40"/>
    <p:sldId id="363" r:id="rId41"/>
    <p:sldId id="29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513" autoAdjust="0"/>
  </p:normalViewPr>
  <p:slideViewPr>
    <p:cSldViewPr snapToGrid="0">
      <p:cViewPr varScale="1">
        <p:scale>
          <a:sx n="90" d="100"/>
          <a:sy n="90" d="100"/>
        </p:scale>
        <p:origin x="1332" y="84"/>
      </p:cViewPr>
      <p:guideLst/>
    </p:cSldViewPr>
  </p:slideViewPr>
  <p:notesTextViewPr>
    <p:cViewPr>
      <p:scale>
        <a:sx n="1" d="1"/>
        <a:sy n="1" d="1"/>
      </p:scale>
      <p:origin x="0" y="-145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7900A-5984-4627-90CC-DA4A16B17B42}" type="datetimeFigureOut">
              <a:rPr lang="en-US" smtClean="0"/>
              <a:t>6/5/2020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031FE-F148-41F2-AA91-6C6E1601A8AB}" type="slidenum">
              <a:rPr lang="en-US" smtClean="0"/>
              <a:t>‹#›</a:t>
            </a:fld>
            <a:endParaRPr lang="en-US"/>
          </a:p>
        </p:txBody>
      </p:sp>
    </p:spTree>
    <p:extLst>
      <p:ext uri="{BB962C8B-B14F-4D97-AF65-F5344CB8AC3E}">
        <p14:creationId xmlns:p14="http://schemas.microsoft.com/office/powerpoint/2010/main" val="222413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echcrunch.com/2008/12/31/zune-bug-explained-in-detai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“disaster”? It’s kind of like a “failure”, though typically I end up laughing at failures, and they’re usually not that devastating. Failure == “l</a:t>
            </a:r>
            <a:r>
              <a:rPr lang="en-US" sz="1200" b="0" i="0" u="none" strike="noStrike" kern="1200" dirty="0">
                <a:solidFill>
                  <a:schemeClr val="tx1"/>
                </a:solidFill>
                <a:effectLst/>
                <a:latin typeface="+mn-lt"/>
                <a:ea typeface="+mn-ea"/>
                <a:cs typeface="+mn-cs"/>
              </a:rPr>
              <a:t>ack of success.”</a:t>
            </a:r>
          </a:p>
        </p:txBody>
      </p:sp>
      <p:sp>
        <p:nvSpPr>
          <p:cNvPr id="4" name="Slide Number Placeholder 3"/>
          <p:cNvSpPr>
            <a:spLocks noGrp="1"/>
          </p:cNvSpPr>
          <p:nvPr>
            <p:ph type="sldNum" sz="quarter" idx="5"/>
          </p:nvPr>
        </p:nvSpPr>
        <p:spPr/>
        <p:txBody>
          <a:bodyPr/>
          <a:lstStyle/>
          <a:p>
            <a:fld id="{DE7031FE-F148-41F2-AA91-6C6E1601A8AB}" type="slidenum">
              <a:rPr lang="en-US" smtClean="0"/>
              <a:t>5</a:t>
            </a:fld>
            <a:endParaRPr lang="en-US"/>
          </a:p>
        </p:txBody>
      </p:sp>
    </p:spTree>
    <p:extLst>
      <p:ext uri="{BB962C8B-B14F-4D97-AF65-F5344CB8AC3E}">
        <p14:creationId xmlns:p14="http://schemas.microsoft.com/office/powerpoint/2010/main" val="4189357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Denver International Airport Baggage Handling System</a:t>
            </a:r>
          </a:p>
          <a:p>
            <a:endParaRPr lang="en-US" dirty="0"/>
          </a:p>
          <a:p>
            <a:r>
              <a:rPr lang="en-US" dirty="0"/>
              <a:t>“What was to be the world’s largest automated airport baggage handling system, became a classic story in how technology projects can go wrong.“</a:t>
            </a:r>
          </a:p>
          <a:p>
            <a:endParaRPr lang="en-US" dirty="0"/>
          </a:p>
          <a:p>
            <a:r>
              <a:rPr lang="en-US" dirty="0"/>
              <a:t>What happened?</a:t>
            </a:r>
          </a:p>
          <a:p>
            <a:endParaRPr lang="en-US" dirty="0"/>
          </a:p>
          <a:p>
            <a:r>
              <a:rPr lang="en-US" dirty="0"/>
              <a:t>“The embarrassing missteps along the way included an impromptu demonstration of the system to the media which illustrated how the system crushed bags, disgorged content and how two carts moving at high speed reacted when they crashed into each other [4].   When opening day finally arrived, the system was just a shadow of the original plan.  Rather than automating all 3 concourses into one integrated system, the system was used in a single concourse, by a single airline and only for outbound flights [5].  All other baggage handling was performed using simple conveyor belts plus a manual tug and trolley system that was hurriedly built when it became clear that the automated system would never achieve its goal”</a:t>
            </a:r>
          </a:p>
        </p:txBody>
      </p:sp>
      <p:sp>
        <p:nvSpPr>
          <p:cNvPr id="4" name="Slide Number Placeholder 3"/>
          <p:cNvSpPr>
            <a:spLocks noGrp="1"/>
          </p:cNvSpPr>
          <p:nvPr>
            <p:ph type="sldNum" sz="quarter" idx="5"/>
          </p:nvPr>
        </p:nvSpPr>
        <p:spPr/>
        <p:txBody>
          <a:bodyPr/>
          <a:lstStyle/>
          <a:p>
            <a:fld id="{DE7031FE-F148-41F2-AA91-6C6E1601A8AB}" type="slidenum">
              <a:rPr lang="en-US" smtClean="0"/>
              <a:t>14</a:t>
            </a:fld>
            <a:endParaRPr lang="en-US"/>
          </a:p>
        </p:txBody>
      </p:sp>
    </p:spTree>
    <p:extLst>
      <p:ext uri="{BB962C8B-B14F-4D97-AF65-F5344CB8AC3E}">
        <p14:creationId xmlns:p14="http://schemas.microsoft.com/office/powerpoint/2010/main" val="64504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Knight Capitol Group	</a:t>
            </a:r>
          </a:p>
          <a:p>
            <a:endParaRPr lang="en-US" dirty="0"/>
          </a:p>
          <a:p>
            <a:r>
              <a:rPr lang="en-US" dirty="0"/>
              <a:t>“On August 1, 2012, Knight Capital caused a major stock market disruption leading to a large trading loss for the company. The incident happened due to a technician forgetting to copy the new Retail Liquidity Program (RLP) code to one of the eight SMARS computer servers, which was Knight's automated routing system for equity orders. RLP code repurposed a flag that was formerly used to activate the old function known as 'Power Peg'. Power Peg was designed to move stock prices higher and lower in order to verify the behavior of trading algorithms in a controlled environment.[12] Therefore, orders sent with the repurposed flag to the eighth server triggered the defective Power Peg code still present on that server.[13] When released into production, Knight's trading activities caused a major disruption in the prices of 148 companies listed at the New York Stock Exchange, thus, for example, shares of </a:t>
            </a:r>
            <a:r>
              <a:rPr lang="en-US" dirty="0" err="1"/>
              <a:t>Wizzard</a:t>
            </a:r>
            <a:r>
              <a:rPr lang="en-US" dirty="0"/>
              <a:t> Software Corporation went from $3.50 to $14.76. For the 212 incoming parent orders that were processed by the defective Power Peg code, Knight Capital sent millions of child orders, resulting in 4 million executions in 154 stocks for more than 397 million shares in approximately 45 minutes.[13] Knight Capital took a pre-tax loss of $440 million. This caused Knight Capital's stock price to collapse, sending shares lower by over 70% from before the announcement. The nature of the Knight Capital's unusual trading activity was described as a "technology breakdown".[14][15]”</a:t>
            </a:r>
          </a:p>
        </p:txBody>
      </p:sp>
      <p:sp>
        <p:nvSpPr>
          <p:cNvPr id="4" name="Slide Number Placeholder 3"/>
          <p:cNvSpPr>
            <a:spLocks noGrp="1"/>
          </p:cNvSpPr>
          <p:nvPr>
            <p:ph type="sldNum" sz="quarter" idx="5"/>
          </p:nvPr>
        </p:nvSpPr>
        <p:spPr/>
        <p:txBody>
          <a:bodyPr/>
          <a:lstStyle/>
          <a:p>
            <a:fld id="{DE7031FE-F148-41F2-AA91-6C6E1601A8AB}" type="slidenum">
              <a:rPr lang="en-US" smtClean="0"/>
              <a:t>15</a:t>
            </a:fld>
            <a:endParaRPr lang="en-US"/>
          </a:p>
        </p:txBody>
      </p:sp>
    </p:spTree>
    <p:extLst>
      <p:ext uri="{BB962C8B-B14F-4D97-AF65-F5344CB8AC3E}">
        <p14:creationId xmlns:p14="http://schemas.microsoft.com/office/powerpoint/2010/main" val="1693174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Ariane 5 Rocket Explosion</a:t>
            </a:r>
          </a:p>
          <a:p>
            <a:endParaRPr lang="en-US" dirty="0"/>
          </a:p>
          <a:p>
            <a:r>
              <a:rPr lang="en-US" dirty="0"/>
              <a:t>"All it took to explode that rocket less than a minute into its maiden voyage last June, scattering fiery rubble across the mangrove swamps of French Guiana, was a small computer program trying to stuff a 64-bit number into a 16-bit space."</a:t>
            </a:r>
          </a:p>
        </p:txBody>
      </p:sp>
      <p:sp>
        <p:nvSpPr>
          <p:cNvPr id="4" name="Slide Number Placeholder 3"/>
          <p:cNvSpPr>
            <a:spLocks noGrp="1"/>
          </p:cNvSpPr>
          <p:nvPr>
            <p:ph type="sldNum" sz="quarter" idx="5"/>
          </p:nvPr>
        </p:nvSpPr>
        <p:spPr/>
        <p:txBody>
          <a:bodyPr/>
          <a:lstStyle/>
          <a:p>
            <a:fld id="{DE7031FE-F148-41F2-AA91-6C6E1601A8AB}" type="slidenum">
              <a:rPr lang="en-US" smtClean="0"/>
              <a:t>16</a:t>
            </a:fld>
            <a:endParaRPr lang="en-US"/>
          </a:p>
        </p:txBody>
      </p:sp>
    </p:spTree>
    <p:extLst>
      <p:ext uri="{BB962C8B-B14F-4D97-AF65-F5344CB8AC3E}">
        <p14:creationId xmlns:p14="http://schemas.microsoft.com/office/powerpoint/2010/main" val="310768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Amazon S3 Service Disruption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Because so many sites relied on this service, when it went down, lots of sites and businesses went down with it.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17</a:t>
            </a:fld>
            <a:endParaRPr lang="en-US"/>
          </a:p>
        </p:txBody>
      </p:sp>
    </p:spTree>
    <p:extLst>
      <p:ext uri="{BB962C8B-B14F-4D97-AF65-F5344CB8AC3E}">
        <p14:creationId xmlns:p14="http://schemas.microsoft.com/office/powerpoint/2010/main" val="682141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my own experience with the timesheet app I wrote in 1997 and the “disaster” </a:t>
            </a:r>
          </a:p>
        </p:txBody>
      </p:sp>
      <p:sp>
        <p:nvSpPr>
          <p:cNvPr id="4" name="Slide Number Placeholder 3"/>
          <p:cNvSpPr>
            <a:spLocks noGrp="1"/>
          </p:cNvSpPr>
          <p:nvPr>
            <p:ph type="sldNum" sz="quarter" idx="5"/>
          </p:nvPr>
        </p:nvSpPr>
        <p:spPr/>
        <p:txBody>
          <a:bodyPr/>
          <a:lstStyle/>
          <a:p>
            <a:fld id="{DE7031FE-F148-41F2-AA91-6C6E1601A8AB}" type="slidenum">
              <a:rPr lang="en-US" smtClean="0"/>
              <a:t>18</a:t>
            </a:fld>
            <a:endParaRPr lang="en-US"/>
          </a:p>
        </p:txBody>
      </p:sp>
    </p:spTree>
    <p:extLst>
      <p:ext uri="{BB962C8B-B14F-4D97-AF65-F5344CB8AC3E}">
        <p14:creationId xmlns:p14="http://schemas.microsoft.com/office/powerpoint/2010/main" val="45914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have a big ball of mud with duct tape and staples all over it and spaghetti code everywhere, you're going to fall off a cliff. Having a good architecture doesn't mean you throw names of well-known patterns everywhere and demand 100+ page documents that have fancy pictures but little substance. Having a strong understanding of the needs of the users is paramount. A well-architected application supports these needs and requirements. It's not about pushing your favorite technology or language, though using something that the </a:t>
            </a:r>
            <a:r>
              <a:rPr lang="en-US" sz="1200" kern="1200" dirty="0" err="1">
                <a:solidFill>
                  <a:schemeClr val="tx1"/>
                </a:solidFill>
                <a:effectLst/>
                <a:latin typeface="+mn-lt"/>
                <a:ea typeface="+mn-ea"/>
                <a:cs typeface="+mn-cs"/>
              </a:rPr>
              <a:t>devs</a:t>
            </a:r>
            <a:r>
              <a:rPr lang="en-US" sz="1200" kern="1200" dirty="0">
                <a:solidFill>
                  <a:schemeClr val="tx1"/>
                </a:solidFill>
                <a:effectLst/>
                <a:latin typeface="+mn-lt"/>
                <a:ea typeface="+mn-ea"/>
                <a:cs typeface="+mn-cs"/>
              </a:rPr>
              <a:t> know well is a bonus.</a:t>
            </a:r>
            <a:endParaRPr lang="en-US" dirty="0"/>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20</a:t>
            </a:fld>
            <a:endParaRPr lang="en-US"/>
          </a:p>
        </p:txBody>
      </p:sp>
    </p:spTree>
    <p:extLst>
      <p:ext uri="{BB962C8B-B14F-4D97-AF65-F5344CB8AC3E}">
        <p14:creationId xmlns:p14="http://schemas.microsoft.com/office/powerpoint/2010/main" val="411546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Is this just a mess? Or is it what you should do?</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21</a:t>
            </a:fld>
            <a:endParaRPr lang="en-US"/>
          </a:p>
        </p:txBody>
      </p:sp>
    </p:spTree>
    <p:extLst>
      <p:ext uri="{BB962C8B-B14F-4D97-AF65-F5344CB8AC3E}">
        <p14:creationId xmlns:p14="http://schemas.microsoft.com/office/powerpoint/2010/main" val="2340340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have the best of intentions, and we are smart, intelligent folks. But we're </a:t>
            </a:r>
            <a:r>
              <a:rPr lang="en-US" sz="1200" kern="1200" dirty="0" err="1">
                <a:solidFill>
                  <a:schemeClr val="tx1"/>
                </a:solidFill>
                <a:effectLst/>
                <a:latin typeface="+mn-lt"/>
                <a:ea typeface="+mn-ea"/>
                <a:cs typeface="+mn-cs"/>
              </a:rPr>
              <a:t>falliable</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22</a:t>
            </a:fld>
            <a:endParaRPr lang="en-US"/>
          </a:p>
        </p:txBody>
      </p:sp>
    </p:spTree>
    <p:extLst>
      <p:ext uri="{BB962C8B-B14F-4D97-AF65-F5344CB8AC3E}">
        <p14:creationId xmlns:p14="http://schemas.microsoft.com/office/powerpoint/2010/main" val="1056729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there's a truism in code, it's that we'll write code that fails. And sometimes that happens spectacularly.</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23</a:t>
            </a:fld>
            <a:endParaRPr lang="en-US"/>
          </a:p>
        </p:txBody>
      </p:sp>
    </p:spTree>
    <p:extLst>
      <p:ext uri="{BB962C8B-B14F-4D97-AF65-F5344CB8AC3E}">
        <p14:creationId xmlns:p14="http://schemas.microsoft.com/office/powerpoint/2010/main" val="681007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kind of plans do you have in place if things go wrong?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.you can't call a service, or a database is unreachable, or a disk fills up with space, or the network is extremely </a:t>
            </a:r>
            <a:r>
              <a:rPr lang="en-US" sz="1200" kern="1200" dirty="0" err="1">
                <a:solidFill>
                  <a:schemeClr val="tx1"/>
                </a:solidFill>
                <a:effectLst/>
                <a:latin typeface="+mn-lt"/>
                <a:ea typeface="+mn-ea"/>
                <a:cs typeface="+mn-cs"/>
              </a:rPr>
              <a:t>laggy</a:t>
            </a:r>
            <a:r>
              <a:rPr lang="en-US" sz="1200" kern="1200" dirty="0">
                <a:solidFill>
                  <a:schemeClr val="tx1"/>
                </a:solidFill>
                <a:effectLst/>
                <a:latin typeface="+mn-lt"/>
                <a:ea typeface="+mn-ea"/>
                <a:cs typeface="+mn-cs"/>
              </a:rPr>
              <a:t>, or….a whole assortment of problems. Dependencies are not in your control, and you have to accept that things will fail. Building to withstand failures reduces the chances for disaster.</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24</a:t>
            </a:fld>
            <a:endParaRPr lang="en-US"/>
          </a:p>
        </p:txBody>
      </p:sp>
    </p:spTree>
    <p:extLst>
      <p:ext uri="{BB962C8B-B14F-4D97-AF65-F5344CB8AC3E}">
        <p14:creationId xmlns:p14="http://schemas.microsoft.com/office/powerpoint/2010/main" val="4027257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Typically, failures are teachable and recoverable. It’s a failure to not open a file, but we can easily recover from it, and we can plan for it.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6</a:t>
            </a:fld>
            <a:endParaRPr lang="en-US"/>
          </a:p>
        </p:txBody>
      </p:sp>
    </p:spTree>
    <p:extLst>
      <p:ext uri="{BB962C8B-B14F-4D97-AF65-F5344CB8AC3E}">
        <p14:creationId xmlns:p14="http://schemas.microsoft.com/office/powerpoint/2010/main" val="2148724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 cannot stress this enough. If you do not test your software, you have no hope. Zero. Nada. Zip. </a:t>
            </a:r>
            <a:r>
              <a:rPr lang="en-US" sz="1200" kern="1200" dirty="0" err="1">
                <a:solidFill>
                  <a:schemeClr val="tx1"/>
                </a:solidFill>
                <a:effectLst/>
                <a:latin typeface="+mn-lt"/>
                <a:ea typeface="+mn-ea"/>
                <a:cs typeface="+mn-cs"/>
              </a:rPr>
              <a:t>Ziltch</a:t>
            </a:r>
            <a:r>
              <a:rPr lang="en-US" sz="1200" kern="1200" dirty="0">
                <a:solidFill>
                  <a:schemeClr val="tx1"/>
                </a:solidFill>
                <a:effectLst/>
                <a:latin typeface="+mn-lt"/>
                <a:ea typeface="+mn-ea"/>
                <a:cs typeface="+mn-cs"/>
              </a:rPr>
              <a:t>. I don't care if you come up later and tell me how awesome your software is and you have no tests of any kind.</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25</a:t>
            </a:fld>
            <a:endParaRPr lang="en-US"/>
          </a:p>
        </p:txBody>
      </p:sp>
    </p:spTree>
    <p:extLst>
      <p:ext uri="{BB962C8B-B14F-4D97-AF65-F5344CB8AC3E}">
        <p14:creationId xmlns:p14="http://schemas.microsoft.com/office/powerpoint/2010/main" val="932144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skating on thin ice and you don't know where or when you'll fall in.</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26</a:t>
            </a:fld>
            <a:endParaRPr lang="en-US"/>
          </a:p>
        </p:txBody>
      </p:sp>
    </p:spTree>
    <p:extLst>
      <p:ext uri="{BB962C8B-B14F-4D97-AF65-F5344CB8AC3E}">
        <p14:creationId xmlns:p14="http://schemas.microsoft.com/office/powerpoint/2010/main" val="2044846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Having tests gives you confidence that you code is working as expected, and that you can change it over time.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27</a:t>
            </a:fld>
            <a:endParaRPr lang="en-US"/>
          </a:p>
        </p:txBody>
      </p:sp>
    </p:spTree>
    <p:extLst>
      <p:ext uri="{BB962C8B-B14F-4D97-AF65-F5344CB8AC3E}">
        <p14:creationId xmlns:p14="http://schemas.microsoft.com/office/powerpoint/2010/main" val="2156386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also use </a:t>
            </a:r>
            <a:r>
              <a:rPr lang="en-US" sz="1200" kern="1200" dirty="0" err="1">
                <a:solidFill>
                  <a:schemeClr val="tx1"/>
                </a:solidFill>
                <a:effectLst/>
                <a:latin typeface="+mn-lt"/>
                <a:ea typeface="+mn-ea"/>
                <a:cs typeface="+mn-cs"/>
              </a:rPr>
              <a:t>Intellitest</a:t>
            </a:r>
            <a:r>
              <a:rPr lang="en-US" sz="1200" kern="1200" dirty="0">
                <a:solidFill>
                  <a:schemeClr val="tx1"/>
                </a:solidFill>
                <a:effectLst/>
                <a:latin typeface="+mn-lt"/>
                <a:ea typeface="+mn-ea"/>
                <a:cs typeface="+mn-cs"/>
              </a:rPr>
              <a:t> to generate tests for us and exercise our code's boundary conditions (show what happens with the Zune bug). Note that this requires Enterprise SKU, so that's probably not doable for everyone, but it is an option.</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28</a:t>
            </a:fld>
            <a:endParaRPr lang="en-US"/>
          </a:p>
        </p:txBody>
      </p:sp>
    </p:spTree>
    <p:extLst>
      <p:ext uri="{BB962C8B-B14F-4D97-AF65-F5344CB8AC3E}">
        <p14:creationId xmlns:p14="http://schemas.microsoft.com/office/powerpoint/2010/main" val="620776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Side note: doing analysis for formatting issues is a good thing. But don’t argue over them for hours at a time, just pick something to be consistent.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29</a:t>
            </a:fld>
            <a:endParaRPr lang="en-US"/>
          </a:p>
        </p:txBody>
      </p:sp>
    </p:spTree>
    <p:extLst>
      <p:ext uri="{BB962C8B-B14F-4D97-AF65-F5344CB8AC3E}">
        <p14:creationId xmlns:p14="http://schemas.microsoft.com/office/powerpoint/2010/main" val="3295631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Having people do all the steps manually can lead to breakdowns and failures (see Amazon issue above). Having a strong, healthy DevOps CI/CD pipeline can uncover issues well before they ever make it into production.</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30</a:t>
            </a:fld>
            <a:endParaRPr lang="en-US"/>
          </a:p>
        </p:txBody>
      </p:sp>
    </p:spTree>
    <p:extLst>
      <p:ext uri="{BB962C8B-B14F-4D97-AF65-F5344CB8AC3E}">
        <p14:creationId xmlns:p14="http://schemas.microsoft.com/office/powerpoint/2010/main" val="3788584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people just don't give a ****, it doesn't matter how great your strategy is. "Culture eats strategy for breakfast". Well, you are what you eat, so give that toxic culture some good processed food to eat.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31</a:t>
            </a:fld>
            <a:endParaRPr lang="en-US"/>
          </a:p>
        </p:txBody>
      </p:sp>
    </p:spTree>
    <p:extLst>
      <p:ext uri="{BB962C8B-B14F-4D97-AF65-F5344CB8AC3E}">
        <p14:creationId xmlns:p14="http://schemas.microsoft.com/office/powerpoint/2010/main" val="4288027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talk about a very famous case of culture: NASA.</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32</a:t>
            </a:fld>
            <a:endParaRPr lang="en-US"/>
          </a:p>
        </p:txBody>
      </p:sp>
    </p:spTree>
    <p:extLst>
      <p:ext uri="{BB962C8B-B14F-4D97-AF65-F5344CB8AC3E}">
        <p14:creationId xmlns:p14="http://schemas.microsoft.com/office/powerpoint/2010/main" val="1423865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Specifically, Challenger. Unfortunately, people, when they hear of Challenger, they think of the accident.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33</a:t>
            </a:fld>
            <a:endParaRPr lang="en-US"/>
          </a:p>
        </p:txBody>
      </p:sp>
    </p:spTree>
    <p:extLst>
      <p:ext uri="{BB962C8B-B14F-4D97-AF65-F5344CB8AC3E}">
        <p14:creationId xmlns:p14="http://schemas.microsoft.com/office/powerpoint/2010/main" val="280969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But….how did this really happen? The mechanics are complex, but to summarize in one slide….</a:t>
            </a:r>
          </a:p>
          <a:p>
            <a:endParaRPr lang="en-US" dirty="0"/>
          </a:p>
          <a:p>
            <a:pPr marL="228600" indent="-228600">
              <a:buAutoNum type="arabicParenR"/>
            </a:pPr>
            <a:r>
              <a:rPr lang="en-US" dirty="0"/>
              <a:t>It was a cold launch day, and that made the O-rings brittle</a:t>
            </a:r>
          </a:p>
          <a:p>
            <a:pPr marL="228600" indent="-228600">
              <a:buAutoNum type="arabicParenR"/>
            </a:pPr>
            <a:r>
              <a:rPr lang="en-US" dirty="0"/>
              <a:t>At launch, there were black puffs of smoke that indicated the O-ring being vaporized. But surprisingly, a “seal” must have been made at this point.</a:t>
            </a:r>
          </a:p>
          <a:p>
            <a:pPr marL="228600" indent="-228600">
              <a:buAutoNum type="arabicParenR"/>
            </a:pPr>
            <a:r>
              <a:rPr lang="en-US" dirty="0"/>
              <a:t>As the shuttle rose in the sky, it experienced strong wind shears (though under tolerance). This must have jarred the seal enough, because a flame started showing up on that SRB.</a:t>
            </a:r>
          </a:p>
          <a:p>
            <a:pPr marL="228600" indent="-228600">
              <a:buAutoNum type="arabicParenR"/>
            </a:pPr>
            <a:r>
              <a:rPr lang="en-US" dirty="0"/>
              <a:t>This lead to rapidly increasing problems, and the eventual destruction of the shuttle.</a:t>
            </a:r>
          </a:p>
        </p:txBody>
      </p:sp>
      <p:sp>
        <p:nvSpPr>
          <p:cNvPr id="4" name="Slide Number Placeholder 3"/>
          <p:cNvSpPr>
            <a:spLocks noGrp="1"/>
          </p:cNvSpPr>
          <p:nvPr>
            <p:ph type="sldNum" sz="quarter" idx="5"/>
          </p:nvPr>
        </p:nvSpPr>
        <p:spPr/>
        <p:txBody>
          <a:bodyPr/>
          <a:lstStyle/>
          <a:p>
            <a:fld id="{DE7031FE-F148-41F2-AA91-6C6E1601A8AB}" type="slidenum">
              <a:rPr lang="en-US" smtClean="0"/>
              <a:t>34</a:t>
            </a:fld>
            <a:endParaRPr lang="en-US"/>
          </a:p>
        </p:txBody>
      </p:sp>
    </p:spTree>
    <p:extLst>
      <p:ext uri="{BB962C8B-B14F-4D97-AF65-F5344CB8AC3E}">
        <p14:creationId xmlns:p14="http://schemas.microsoft.com/office/powerpoint/2010/main" val="2692381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Failures in software can also be attributed to really bad code. This copies an array, but it’s awful in terms of performance and memory consumption. This was in production code, and it was “tolerable” in that the developer never saw a big enough problem to change this.</a:t>
            </a:r>
          </a:p>
        </p:txBody>
      </p:sp>
      <p:sp>
        <p:nvSpPr>
          <p:cNvPr id="4" name="Slide Number Placeholder 3"/>
          <p:cNvSpPr>
            <a:spLocks noGrp="1"/>
          </p:cNvSpPr>
          <p:nvPr>
            <p:ph type="sldNum" sz="quarter" idx="5"/>
          </p:nvPr>
        </p:nvSpPr>
        <p:spPr/>
        <p:txBody>
          <a:bodyPr/>
          <a:lstStyle/>
          <a:p>
            <a:fld id="{DE7031FE-F148-41F2-AA91-6C6E1601A8AB}" type="slidenum">
              <a:rPr lang="en-US" smtClean="0"/>
              <a:t>7</a:t>
            </a:fld>
            <a:endParaRPr lang="en-US"/>
          </a:p>
        </p:txBody>
      </p:sp>
    </p:spTree>
    <p:extLst>
      <p:ext uri="{BB962C8B-B14F-4D97-AF65-F5344CB8AC3E}">
        <p14:creationId xmlns:p14="http://schemas.microsoft.com/office/powerpoint/2010/main" val="1813730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best books I’ve ever read was this one. It’s dry, and arguably boring, but ridiculously thorough. The book stresses the point about “production of culture” and “normalization of deviance”.</a:t>
            </a:r>
          </a:p>
        </p:txBody>
      </p:sp>
      <p:sp>
        <p:nvSpPr>
          <p:cNvPr id="4" name="Slide Number Placeholder 3"/>
          <p:cNvSpPr>
            <a:spLocks noGrp="1"/>
          </p:cNvSpPr>
          <p:nvPr>
            <p:ph type="sldNum" sz="quarter" idx="5"/>
          </p:nvPr>
        </p:nvSpPr>
        <p:spPr/>
        <p:txBody>
          <a:bodyPr/>
          <a:lstStyle/>
          <a:p>
            <a:fld id="{DE7031FE-F148-41F2-AA91-6C6E1601A8AB}" type="slidenum">
              <a:rPr lang="en-US" smtClean="0"/>
              <a:t>35</a:t>
            </a:fld>
            <a:endParaRPr lang="en-US"/>
          </a:p>
        </p:txBody>
      </p:sp>
    </p:spTree>
    <p:extLst>
      <p:ext uri="{BB962C8B-B14F-4D97-AF65-F5344CB8AC3E}">
        <p14:creationId xmlns:p14="http://schemas.microsoft.com/office/powerpoint/2010/main" val="35671213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sad thing is, even after changes within NASA, another shuttle, Columbia, was lost.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36</a:t>
            </a:fld>
            <a:endParaRPr lang="en-US"/>
          </a:p>
        </p:txBody>
      </p:sp>
    </p:spTree>
    <p:extLst>
      <p:ext uri="{BB962C8B-B14F-4D97-AF65-F5344CB8AC3E}">
        <p14:creationId xmlns:p14="http://schemas.microsoft.com/office/powerpoint/2010/main" val="4124979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Foam strikes, which were known on other missions, hit the left wing. During re-entry, hot gases entered the craft, eventually causing its destruction. Testing later showed that a piece of foam the size estimated from the original strike at the estimated speed could cause a hole in the wing.</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37</a:t>
            </a:fld>
            <a:endParaRPr lang="en-US"/>
          </a:p>
        </p:txBody>
      </p:sp>
    </p:spTree>
    <p:extLst>
      <p:ext uri="{BB962C8B-B14F-4D97-AF65-F5344CB8AC3E}">
        <p14:creationId xmlns:p14="http://schemas.microsoft.com/office/powerpoint/2010/main" val="10371879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were foam strikes a known problem, on tiles, RCC was known to be an issue</a:t>
            </a:r>
          </a:p>
        </p:txBody>
      </p:sp>
      <p:sp>
        <p:nvSpPr>
          <p:cNvPr id="4" name="Slide Number Placeholder 3"/>
          <p:cNvSpPr>
            <a:spLocks noGrp="1"/>
          </p:cNvSpPr>
          <p:nvPr>
            <p:ph type="sldNum" sz="quarter" idx="5"/>
          </p:nvPr>
        </p:nvSpPr>
        <p:spPr/>
        <p:txBody>
          <a:bodyPr/>
          <a:lstStyle/>
          <a:p>
            <a:fld id="{DE7031FE-F148-41F2-AA91-6C6E1601A8AB}" type="slidenum">
              <a:rPr lang="en-US" smtClean="0"/>
              <a:t>38</a:t>
            </a:fld>
            <a:endParaRPr lang="en-US"/>
          </a:p>
        </p:txBody>
      </p:sp>
    </p:spTree>
    <p:extLst>
      <p:ext uri="{BB962C8B-B14F-4D97-AF65-F5344CB8AC3E}">
        <p14:creationId xmlns:p14="http://schemas.microsoft.com/office/powerpoint/2010/main" val="2737359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no easy answer. Keep in mind this reality: we can't stop failures from occurring. We can harden systems, we can perform rigorous testing, and yet….something may still fall through the cracks. Nobody ever said this was easy. I'm sure that all of the advice I gave, you could come up with scenarios and situations that I may not have explicitly covered. Some of the best advice I got was in a project management 2-day course. Lots of good advice, but once the teacher said, "I never said PM-</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was easy." These are guiding principles. They don’t magically make everything better. It takes time for change to happen. And some companies, you may want to consider running away from in horror (that's easier said than done). </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39</a:t>
            </a:fld>
            <a:endParaRPr lang="en-US"/>
          </a:p>
        </p:txBody>
      </p:sp>
    </p:spTree>
    <p:extLst>
      <p:ext uri="{BB962C8B-B14F-4D97-AF65-F5344CB8AC3E}">
        <p14:creationId xmlns:p14="http://schemas.microsoft.com/office/powerpoint/2010/main" val="32617960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my hope is that we can start to diminish the fear around software, that we can continually raise the bar and make our bits better.</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40</a:t>
            </a:fld>
            <a:endParaRPr lang="en-US"/>
          </a:p>
        </p:txBody>
      </p:sp>
    </p:spTree>
    <p:extLst>
      <p:ext uri="{BB962C8B-B14F-4D97-AF65-F5344CB8AC3E}">
        <p14:creationId xmlns:p14="http://schemas.microsoft.com/office/powerpoint/2010/main" val="4150141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keep a Boeing Dreamliner flying, reboot once every 248 days - https://www.engadget.com/amp/2015/05/01/boeing-787-dreamliner-software-bug/</a:t>
            </a:r>
          </a:p>
          <a:p>
            <a:r>
              <a:rPr lang="en-US" dirty="0"/>
              <a:t>* Inside the Ford/Firestone Fight - http://content.time.com/time/business/article/0,8599,128198,00.html</a:t>
            </a:r>
          </a:p>
          <a:p>
            <a:r>
              <a:rPr lang="en-US" dirty="0"/>
              <a:t>* Failed landings of SpaceX rockets - https://www.youtube.com/watch?v=bvim4rsNHkQ</a:t>
            </a:r>
          </a:p>
          <a:p>
            <a:r>
              <a:rPr lang="en-US" dirty="0"/>
              <a:t>* Production postmortem: data corruption, a view from INSIDE the sausage - https://ayende.com/blog/180481/production-postmortem-data-corruption-a-view-from-inside-the-sausage</a:t>
            </a:r>
          </a:p>
          <a:p>
            <a:r>
              <a:rPr lang="en-US" dirty="0"/>
              <a:t>* Killed by Code: Software Transparency in Implantable Medical Devices - https://www.softwarefreedom.org/resources/2010/transparent-medical-devices.html</a:t>
            </a:r>
          </a:p>
          <a:p>
            <a:r>
              <a:rPr lang="en-US" dirty="0"/>
              <a:t>* A Collection of Well-Known Software Failures - http://www.cse.psu.edu/~gxt29/bug/softwarebug.html</a:t>
            </a:r>
          </a:p>
          <a:p>
            <a:r>
              <a:rPr lang="en-US" dirty="0"/>
              <a:t>* This week’s failed Russian rocket had a pretty bad programming error - https://arstechnica.com/science/2017/11/this-weeks-failed-russian-rocket-had-a-pretty-bad-programming-error/</a:t>
            </a:r>
          </a:p>
          <a:p>
            <a:r>
              <a:rPr lang="en-US" dirty="0"/>
              <a:t>	* Soyuz fails to deliver 19 satellites from </a:t>
            </a:r>
            <a:r>
              <a:rPr lang="en-US" dirty="0" err="1"/>
              <a:t>Vostochny</a:t>
            </a:r>
            <a:r>
              <a:rPr lang="en-US" dirty="0"/>
              <a:t> - http://www.russianspaceweb.com/meteor-m2-1.html</a:t>
            </a:r>
          </a:p>
          <a:p>
            <a:r>
              <a:rPr lang="en-US" dirty="0"/>
              <a:t>	* Apparent video of crash (not a great vid, but worth an image?) - https://www.youtube.com/watch?v=N7w63jE_FpY</a:t>
            </a:r>
          </a:p>
          <a:p>
            <a:r>
              <a:rPr lang="en-US" dirty="0"/>
              <a:t>* USS McCain collision ultimately caused by UI confusion - https://arstechnica.com/information-technology/2017/11/uss-mccain-collision-ultimately-caused-by-ui-confusion/</a:t>
            </a:r>
          </a:p>
          <a:p>
            <a:r>
              <a:rPr lang="en-US" dirty="0"/>
              <a:t>* Denver Airport Baggage System Case Study - http://calleam.com/WTPF/?page_id=2086 and http://calleam.com/WTPF/wp-content/uploads/articles/DIABaggage.pdf</a:t>
            </a:r>
          </a:p>
          <a:p>
            <a:r>
              <a:rPr lang="en-US" dirty="0"/>
              <a:t>* Ten of the world's most disastrous IT mistakes - https://www.pcauthority.com.au/feature/ten-of-the-worlds-most-disastrous-it-mistakes-264645</a:t>
            </a:r>
          </a:p>
          <a:p>
            <a:r>
              <a:rPr lang="en-US" dirty="0"/>
              <a:t>* Knight Capital Group - https://en.wikipedia.org/wiki/Knight_Capital_Group#2012_stock_trading_disruption</a:t>
            </a:r>
          </a:p>
          <a:p>
            <a:r>
              <a:rPr lang="en-US" dirty="0"/>
              <a:t>* Mars Climate Orbiter - https://en.wikipedia.org/wiki/Mars_Climate_Orbiter#Cause_of_failure</a:t>
            </a:r>
          </a:p>
          <a:p>
            <a:r>
              <a:rPr lang="en-US" dirty="0"/>
              <a:t>* GitLab suffers major backup failure after data deletion incident - https://techcrunch.com/2017/02/01/gitlab-suffers-major-backup-failure-after-data-deletion-incident/</a:t>
            </a:r>
          </a:p>
          <a:p>
            <a:r>
              <a:rPr lang="en-US" dirty="0"/>
              <a:t>* Amazon Says One Engineer's Simple Mistake Brought the Internet Down - http://gizmodo.com/amazon-says-one-engineers-simple-mistake-brought-the-in-1792907038</a:t>
            </a:r>
          </a:p>
          <a:p>
            <a:r>
              <a:rPr lang="en-US" dirty="0"/>
              <a:t>* Summary of the Amazon S3 Service Disruption in the Northern Virginia (US-EAST-1) Region - https://aws.amazon.com/message/41926/?tag=gizmodoamzn-20&amp;ascsubtag=d4705d0fcbaa3d7dea98dcccbf155390f1065cbe&amp;rawdata=%5Bt%7Clink%5Bp%7C1792907038%5Bau%7C452356546%5Bb%7Cgizmodo</a:t>
            </a:r>
          </a:p>
          <a:p>
            <a:r>
              <a:rPr lang="en-US" dirty="0"/>
              <a:t>* Everything You Need to Know About </a:t>
            </a:r>
            <a:r>
              <a:rPr lang="en-US" dirty="0" err="1"/>
              <a:t>Cloudbleed</a:t>
            </a:r>
            <a:r>
              <a:rPr lang="en-US" dirty="0"/>
              <a:t>, the Latest Internet Security Disaster - http://gizmodo.com/everything-you-need-to-know-about-cloudbleed-the-lates-1792710616</a:t>
            </a:r>
          </a:p>
          <a:p>
            <a:r>
              <a:rPr lang="en-US" dirty="0"/>
              <a:t>* Incident report on memory leak caused by Cloudflare parser bug - https://blog.cloudflare.com/incident-report-on-memory-leak-caused-by-cloudflare-parser-bug/</a:t>
            </a:r>
          </a:p>
          <a:p>
            <a:r>
              <a:rPr lang="en-US" dirty="0"/>
              <a:t>Windows Azure storage issue: Expired HTTPS certificate possibly at fault - http://www.zdnet.com/article/windows-azure-storage-issue-expired-https-certificate-possibly-at-fault/</a:t>
            </a:r>
          </a:p>
          <a:p>
            <a:r>
              <a:rPr lang="en-US" dirty="0"/>
              <a:t>* Windows Azure Service Disruption from Expired Certificate - https://azure.microsoft.com/en-us/blog/windows-azure-service-disruption-from-expired-certificate/</a:t>
            </a:r>
          </a:p>
          <a:p>
            <a:r>
              <a:rPr lang="en-US" dirty="0"/>
              <a:t>Back to Basics: Explore the Edge Cases or Date Math will Get You - http://www.hanselman.com/blog/BackToBasicsExploreTheEdgeCasesOrDateMathWillGetYou.aspx</a:t>
            </a:r>
          </a:p>
          <a:p>
            <a:r>
              <a:rPr lang="en-US"/>
              <a:t>* Zune bug explained in detail - https://techcrunch.com/2008/12/31/zune-bug-explained-in-detail/</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41</a:t>
            </a:fld>
            <a:endParaRPr lang="en-US"/>
          </a:p>
        </p:txBody>
      </p:sp>
    </p:spTree>
    <p:extLst>
      <p:ext uri="{BB962C8B-B14F-4D97-AF65-F5344CB8AC3E}">
        <p14:creationId xmlns:p14="http://schemas.microsoft.com/office/powerpoint/2010/main" val="560066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So, what is our operating definition of a disaster?</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8</a:t>
            </a:fld>
            <a:endParaRPr lang="en-US"/>
          </a:p>
        </p:txBody>
      </p:sp>
    </p:spTree>
    <p:extLst>
      <p:ext uri="{BB962C8B-B14F-4D97-AF65-F5344CB8AC3E}">
        <p14:creationId xmlns:p14="http://schemas.microsoft.com/office/powerpoint/2010/main" val="297226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is what I’m using. Also, the “loss” typically equates to money, usually LOTS of it.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9</a:t>
            </a:fld>
            <a:endParaRPr lang="en-US"/>
          </a:p>
        </p:txBody>
      </p:sp>
    </p:spTree>
    <p:extLst>
      <p:ext uri="{BB962C8B-B14F-4D97-AF65-F5344CB8AC3E}">
        <p14:creationId xmlns:p14="http://schemas.microsoft.com/office/powerpoint/2010/main" val="3516681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bring it a little closer to our world…</a:t>
            </a:r>
          </a:p>
        </p:txBody>
      </p:sp>
      <p:sp>
        <p:nvSpPr>
          <p:cNvPr id="4" name="Slide Number Placeholder 3"/>
          <p:cNvSpPr>
            <a:spLocks noGrp="1"/>
          </p:cNvSpPr>
          <p:nvPr>
            <p:ph type="sldNum" sz="quarter" idx="5"/>
          </p:nvPr>
        </p:nvSpPr>
        <p:spPr/>
        <p:txBody>
          <a:bodyPr/>
          <a:lstStyle/>
          <a:p>
            <a:fld id="{DE7031FE-F148-41F2-AA91-6C6E1601A8AB}" type="slidenum">
              <a:rPr lang="en-US" smtClean="0"/>
              <a:t>10</a:t>
            </a:fld>
            <a:endParaRPr lang="en-US"/>
          </a:p>
        </p:txBody>
      </p:sp>
    </p:spTree>
    <p:extLst>
      <p:ext uri="{BB962C8B-B14F-4D97-AF65-F5344CB8AC3E}">
        <p14:creationId xmlns:p14="http://schemas.microsoft.com/office/powerpoint/2010/main" val="3675764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bad software doesn’t mean it’s a disaster, though arguable MS Bob was. Bob did was it was intended to, it was just very, VERY poorly received.</a:t>
            </a:r>
          </a:p>
        </p:txBody>
      </p:sp>
      <p:sp>
        <p:nvSpPr>
          <p:cNvPr id="4" name="Slide Number Placeholder 3"/>
          <p:cNvSpPr>
            <a:spLocks noGrp="1"/>
          </p:cNvSpPr>
          <p:nvPr>
            <p:ph type="sldNum" sz="quarter" idx="5"/>
          </p:nvPr>
        </p:nvSpPr>
        <p:spPr/>
        <p:txBody>
          <a:bodyPr/>
          <a:lstStyle/>
          <a:p>
            <a:fld id="{DE7031FE-F148-41F2-AA91-6C6E1601A8AB}" type="slidenum">
              <a:rPr lang="en-US" smtClean="0"/>
              <a:t>11</a:t>
            </a:fld>
            <a:endParaRPr lang="en-US"/>
          </a:p>
        </p:txBody>
      </p:sp>
    </p:spTree>
    <p:extLst>
      <p:ext uri="{BB962C8B-B14F-4D97-AF65-F5344CB8AC3E}">
        <p14:creationId xmlns:p14="http://schemas.microsoft.com/office/powerpoint/2010/main" val="2338449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Zune Bug - </a:t>
            </a:r>
            <a:r>
              <a:rPr lang="en-US" sz="1200" kern="1200" dirty="0">
                <a:solidFill>
                  <a:schemeClr val="tx1"/>
                </a:solidFill>
                <a:effectLst/>
                <a:latin typeface="+mn-lt"/>
                <a:ea typeface="+mn-ea"/>
                <a:cs typeface="+mn-cs"/>
                <a:hlinkClick r:id="rId3"/>
              </a:rPr>
              <a:t>https://techcrunch.com/2008/12/31/zune-bug-explained-in-detail/</a:t>
            </a:r>
            <a:r>
              <a:rPr lang="en-US" sz="1200" kern="1200" dirty="0">
                <a:solidFill>
                  <a:schemeClr val="tx1"/>
                </a:solidFill>
                <a:effectLst/>
                <a:latin typeface="+mn-lt"/>
                <a:ea typeface="+mn-ea"/>
                <a:cs typeface="+mn-cs"/>
              </a:rPr>
              <a:t> - For one day, this thing did not work. Why? It didn't handle leap years right, and got stuck in an endless loop</a:t>
            </a:r>
          </a:p>
        </p:txBody>
      </p:sp>
      <p:sp>
        <p:nvSpPr>
          <p:cNvPr id="4" name="Slide Number Placeholder 3"/>
          <p:cNvSpPr>
            <a:spLocks noGrp="1"/>
          </p:cNvSpPr>
          <p:nvPr>
            <p:ph type="sldNum" sz="quarter" idx="5"/>
          </p:nvPr>
        </p:nvSpPr>
        <p:spPr/>
        <p:txBody>
          <a:bodyPr/>
          <a:lstStyle/>
          <a:p>
            <a:fld id="{DE7031FE-F148-41F2-AA91-6C6E1601A8AB}" type="slidenum">
              <a:rPr lang="en-US" smtClean="0"/>
              <a:t>12</a:t>
            </a:fld>
            <a:endParaRPr lang="en-US"/>
          </a:p>
        </p:txBody>
      </p:sp>
    </p:spTree>
    <p:extLst>
      <p:ext uri="{BB962C8B-B14F-4D97-AF65-F5344CB8AC3E}">
        <p14:creationId xmlns:p14="http://schemas.microsoft.com/office/powerpoint/2010/main" val="529535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Mars Climate Orbiter – basically, it’s about mismeasurements. To be specific, the units of measurement.</a:t>
            </a:r>
          </a:p>
          <a:p>
            <a:endParaRPr lang="en-US" dirty="0"/>
          </a:p>
          <a:p>
            <a:r>
              <a:rPr lang="en-US" dirty="0"/>
              <a:t>“Twenty-four hours prior to orbital insertion, calculations placed the orbiter at an altitude of 110 kilometers; 80 kilometers is the minimum altitude that Mars Climate Orbiter was thought to be capable of surviving during this maneuver. Post-failure calculations showed that the spacecraft was on a trajectory that would have taken the orbiter within 57 kilometers of the surface, where the spacecraft likely disintegrated because of atmospheric stresses.”</a:t>
            </a:r>
          </a:p>
          <a:p>
            <a:endParaRPr lang="en-US" dirty="0"/>
          </a:p>
          <a:p>
            <a:r>
              <a:rPr lang="en-US" dirty="0"/>
              <a:t>Why?</a:t>
            </a:r>
          </a:p>
          <a:p>
            <a:endParaRPr lang="en-US" dirty="0"/>
          </a:p>
          <a:p>
            <a:r>
              <a:rPr lang="en-US" dirty="0"/>
              <a:t>“The primary cause of this discrepancy was that one piece of ground software supplied by Lockheed Martin produced results in a United States customary unit, contrary to its Software Interface Specification (SIS), while a second system, supplied by NASA, expected those results to be in SI units, in accordance with the SIS.”</a:t>
            </a:r>
          </a:p>
          <a:p>
            <a:endParaRPr lang="en-US" dirty="0"/>
          </a:p>
          <a:p>
            <a:r>
              <a:rPr lang="en-US" dirty="0"/>
              <a:t>And they knew this!</a:t>
            </a:r>
          </a:p>
          <a:p>
            <a:endParaRPr lang="en-US" dirty="0"/>
          </a:p>
          <a:p>
            <a:r>
              <a:rPr lang="en-US" dirty="0"/>
              <a:t>“The discrepancy between calculated and measured position, resulting in the discrepancy between desired and actual orbit insertion altitude, had been noticed earlier by at least two navigators, whose concerns were dismissed. A meeting of trajectory software engineers, trajectory software operators (navigators), propulsion engineers and managers, was convened to consider the possibility of executing Trajectory Correction Maneuver-5, which was in the schedule. </a:t>
            </a:r>
            <a:r>
              <a:rPr lang="en-US" b="1" dirty="0"/>
              <a:t>Attendees of the meeting recall an agreement to conduct TCM-5, but it was ultimately not done.</a:t>
            </a:r>
            <a:r>
              <a:rPr lang="en-US" dirty="0"/>
              <a:t>” – does that sound familiar?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13</a:t>
            </a:fld>
            <a:endParaRPr lang="en-US"/>
          </a:p>
        </p:txBody>
      </p:sp>
    </p:spTree>
    <p:extLst>
      <p:ext uri="{BB962C8B-B14F-4D97-AF65-F5344CB8AC3E}">
        <p14:creationId xmlns:p14="http://schemas.microsoft.com/office/powerpoint/2010/main" val="2254966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8441-1FF1-47FB-878A-040B29EEAF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EB91FC-1DE4-4D87-B7D2-0A0D3A2ED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033192-8979-4AD2-8D5D-757058654FE7}"/>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C8C21E92-47E4-4241-BBC3-9098D5129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3D5FE-3F7F-45C9-B7FF-E242949F8A9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37994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6DC7-3400-43DC-894A-05C44BAA88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9FAD49-CE53-43D8-B5DA-D963F4407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A87A4-8D7F-42AA-89AB-9889CA96EF5B}"/>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760BA6C0-242A-4110-98C6-E7BD92DA1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3C66A-E38D-40A5-BF12-97A984AF8450}"/>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22179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CAA640-7A9A-4537-981A-AA0F84198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1F7D6F-053E-4453-B16F-FEB59AA5D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CC8BF-41D5-4C87-AD68-B7DC3B2ECD78}"/>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F47E28C1-4E05-45F5-8DC0-6129C28A9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9A298-6747-4E84-8C49-2602089745AF}"/>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94122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FC40-8C8E-4CD5-8CEC-8FC5856E3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F76AFB-EB0D-4266-AC2F-B7CA02252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2D626-284A-463A-97E3-CF8EF93CB4D7}"/>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F9F6239A-0202-4197-8BCD-0F6F3B1BA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132B5-0C2F-445A-8657-984FD0FEB5B8}"/>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9056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FF13-BB9C-4EC2-895B-A167BDBD5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32BB3D-8325-4020-AB88-A3E9672E5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5F54F-564A-47D3-8B85-B5C4243538D9}"/>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8ED23131-A06A-40FB-A003-5C292D00B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BB451-8661-42D6-812C-CC7240749123}"/>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33337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45D7-0577-4ECC-AE1A-B9D0467A3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4D2DC-A330-4C30-9AC9-F0D43808AB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21711A-AE9E-4551-AD8D-EF1F62993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A2060-7CD5-4430-ABA8-01C736E04DBF}"/>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6" name="Footer Placeholder 5">
            <a:extLst>
              <a:ext uri="{FF2B5EF4-FFF2-40B4-BE49-F238E27FC236}">
                <a16:creationId xmlns:a16="http://schemas.microsoft.com/office/drawing/2014/main" id="{DFAFEC48-DBC9-41F2-AD46-58AE1131A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67EC6-EA09-4B97-98D6-E0260F13D6A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3951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4A50-C086-4018-8546-1554DA1A1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7C149-A5CB-4EA2-858E-EA3123C43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5615C8-52C6-4046-A979-1C49A1499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89A43-F90C-4DF5-BDD3-62243006E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482FF-DD31-45BE-8B53-1F1E0A632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027C6-B1DC-4BE4-B486-1AAA7AFA2831}"/>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8" name="Footer Placeholder 7">
            <a:extLst>
              <a:ext uri="{FF2B5EF4-FFF2-40B4-BE49-F238E27FC236}">
                <a16:creationId xmlns:a16="http://schemas.microsoft.com/office/drawing/2014/main" id="{FFAC927D-89CD-4149-AE32-7D6B3FEFB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B8AA9-C276-408B-92E4-D305C5AD7A7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06990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BC6D-31C4-45C7-A202-213B171A5A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D171BE-F14A-4733-89AA-09CEDE2318FA}"/>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4" name="Footer Placeholder 3">
            <a:extLst>
              <a:ext uri="{FF2B5EF4-FFF2-40B4-BE49-F238E27FC236}">
                <a16:creationId xmlns:a16="http://schemas.microsoft.com/office/drawing/2014/main" id="{7FE4FE29-F75D-4A78-B038-A4BCD1376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D667C-AE37-445C-90E8-62DABF3BBD0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749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2C655-BBC8-4EEC-8240-945B8013371F}"/>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3" name="Footer Placeholder 2">
            <a:extLst>
              <a:ext uri="{FF2B5EF4-FFF2-40B4-BE49-F238E27FC236}">
                <a16:creationId xmlns:a16="http://schemas.microsoft.com/office/drawing/2014/main" id="{992A0ED1-C850-4409-A0D1-A145206F7B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2649C4-0B59-4A18-9BF4-2D22BF7CE46E}"/>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6967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B938-FCC5-478A-8EC0-F0653FC01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D5D93F-2F4D-472E-8B38-267CAC710E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A3EEC-1029-4838-AA25-A89943584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281F2-0E24-4A0D-B7E3-AD40C9DFA887}"/>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6" name="Footer Placeholder 5">
            <a:extLst>
              <a:ext uri="{FF2B5EF4-FFF2-40B4-BE49-F238E27FC236}">
                <a16:creationId xmlns:a16="http://schemas.microsoft.com/office/drawing/2014/main" id="{311A842E-423B-485B-8BFC-0D1C13C8C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71804-2BF4-4783-8752-DCB75E9E443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69660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5F4D-7C9F-43C8-8DB3-FC05094BD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9279-1332-4BFB-8925-2DAB64348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96C1CA-DB00-47F7-8298-94D136B71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525BC-EEB1-4AD5-80FB-453C405BE651}"/>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6" name="Footer Placeholder 5">
            <a:extLst>
              <a:ext uri="{FF2B5EF4-FFF2-40B4-BE49-F238E27FC236}">
                <a16:creationId xmlns:a16="http://schemas.microsoft.com/office/drawing/2014/main" id="{62D497B8-C233-4CB1-A4F5-4C36C2914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F6B85-2993-4F01-85A4-4AD40FEF496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811529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BD32F-CD76-4045-B723-C0FF0437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94176F-01FD-4E02-8C70-70DBCA3DF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72DC8-D291-4AFC-9DD6-8BCBE57C5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E78FF478-58DD-43BC-A62D-73AECE4A1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579D28-91BC-4C04-B1A4-F19BC4562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E45DA-37E0-4DEF-A6F5-3567A4B31782}" type="slidenum">
              <a:rPr lang="en-US" smtClean="0"/>
              <a:t>‹#›</a:t>
            </a:fld>
            <a:endParaRPr lang="en-US"/>
          </a:p>
        </p:txBody>
      </p:sp>
    </p:spTree>
    <p:extLst>
      <p:ext uri="{BB962C8B-B14F-4D97-AF65-F5344CB8AC3E}">
        <p14:creationId xmlns:p14="http://schemas.microsoft.com/office/powerpoint/2010/main" val="1355750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gif"/></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Disasters in Software (and How to Avoid Them)</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Tree>
    <p:extLst>
      <p:ext uri="{BB962C8B-B14F-4D97-AF65-F5344CB8AC3E}">
        <p14:creationId xmlns:p14="http://schemas.microsoft.com/office/powerpoint/2010/main" val="186104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Definitions</a:t>
            </a:r>
          </a:p>
        </p:txBody>
      </p:sp>
      <p:sp>
        <p:nvSpPr>
          <p:cNvPr id="7" name="Rectangle 6">
            <a:extLst>
              <a:ext uri="{FF2B5EF4-FFF2-40B4-BE49-F238E27FC236}">
                <a16:creationId xmlns:a16="http://schemas.microsoft.com/office/drawing/2014/main" id="{79B74890-3C80-4A0A-8A10-D1D229F0973C}"/>
              </a:ext>
            </a:extLst>
          </p:cNvPr>
          <p:cNvSpPr/>
          <p:nvPr/>
        </p:nvSpPr>
        <p:spPr>
          <a:xfrm>
            <a:off x="1314658" y="2507347"/>
            <a:ext cx="9562681" cy="2585323"/>
          </a:xfrm>
          <a:prstGeom prst="rect">
            <a:avLst/>
          </a:prstGeom>
        </p:spPr>
        <p:txBody>
          <a:bodyPr wrap="square" anchor="ctr">
            <a:spAutoFit/>
          </a:bodyPr>
          <a:lstStyle/>
          <a:p>
            <a:pPr algn="ctr"/>
            <a:r>
              <a:rPr lang="en-US" sz="5400" dirty="0"/>
              <a:t>An unexpected incident in software that has catastrophic results.</a:t>
            </a:r>
          </a:p>
        </p:txBody>
      </p:sp>
    </p:spTree>
    <p:extLst>
      <p:ext uri="{BB962C8B-B14F-4D97-AF65-F5344CB8AC3E}">
        <p14:creationId xmlns:p14="http://schemas.microsoft.com/office/powerpoint/2010/main" val="1064875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Definitions</a:t>
            </a:r>
          </a:p>
        </p:txBody>
      </p:sp>
      <p:pic>
        <p:nvPicPr>
          <p:cNvPr id="4" name="Picture 3">
            <a:extLst>
              <a:ext uri="{FF2B5EF4-FFF2-40B4-BE49-F238E27FC236}">
                <a16:creationId xmlns:a16="http://schemas.microsoft.com/office/drawing/2014/main" id="{F1260CCE-9150-4BD0-9B33-2D83AA03F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483242"/>
            <a:ext cx="6096000" cy="4572000"/>
          </a:xfrm>
          <a:prstGeom prst="rect">
            <a:avLst/>
          </a:prstGeom>
        </p:spPr>
      </p:pic>
      <p:sp>
        <p:nvSpPr>
          <p:cNvPr id="5" name="Rectangle 4">
            <a:extLst>
              <a:ext uri="{FF2B5EF4-FFF2-40B4-BE49-F238E27FC236}">
                <a16:creationId xmlns:a16="http://schemas.microsoft.com/office/drawing/2014/main" id="{203443BA-150C-490A-9CD3-0B56D5031CFF}"/>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http://toastytech.com/guis/bobboot1.png</a:t>
            </a:r>
          </a:p>
        </p:txBody>
      </p:sp>
    </p:spTree>
    <p:extLst>
      <p:ext uri="{BB962C8B-B14F-4D97-AF65-F5344CB8AC3E}">
        <p14:creationId xmlns:p14="http://schemas.microsoft.com/office/powerpoint/2010/main" val="2674794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Examples</a:t>
            </a:r>
          </a:p>
        </p:txBody>
      </p:sp>
      <p:sp>
        <p:nvSpPr>
          <p:cNvPr id="4" name="Rectangle 3">
            <a:extLst>
              <a:ext uri="{FF2B5EF4-FFF2-40B4-BE49-F238E27FC236}">
                <a16:creationId xmlns:a16="http://schemas.microsoft.com/office/drawing/2014/main" id="{80357C78-049B-44A7-9521-0A01718043FF}"/>
              </a:ext>
            </a:extLst>
          </p:cNvPr>
          <p:cNvSpPr/>
          <p:nvPr/>
        </p:nvSpPr>
        <p:spPr>
          <a:xfrm>
            <a:off x="729407" y="1516073"/>
            <a:ext cx="3950129" cy="4524315"/>
          </a:xfrm>
          <a:prstGeom prst="rect">
            <a:avLst/>
          </a:prstGeom>
        </p:spPr>
        <p:txBody>
          <a:bodyPr wrap="square">
            <a:spAutoFit/>
          </a:bodyPr>
          <a:lstStyle/>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year = ORIGINYEAR; /* = 1980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while (days &gt; 365)</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if (</a:t>
            </a:r>
            <a:r>
              <a:rPr lang="en-US" sz="1600" dirty="0" err="1">
                <a:solidFill>
                  <a:srgbClr val="000000"/>
                </a:solidFill>
                <a:latin typeface="Cascadia Code" panose="020B0609020000020004" pitchFamily="49" charset="0"/>
                <a:ea typeface="ＭＳ Ｐゴシック" pitchFamily="-72" charset="-128"/>
                <a:cs typeface="Cascadia Code" panose="020B0609020000020004" pitchFamily="49" charset="0"/>
              </a:rPr>
              <a:t>IsLeapYear</a:t>
            </a: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(year))</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if (days &gt; 366)</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days -= 366;</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year += 1;</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else</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days -= 365;</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year += 1;</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a:t>
            </a:r>
          </a:p>
        </p:txBody>
      </p:sp>
      <p:pic>
        <p:nvPicPr>
          <p:cNvPr id="5" name="Picture 4">
            <a:extLst>
              <a:ext uri="{FF2B5EF4-FFF2-40B4-BE49-F238E27FC236}">
                <a16:creationId xmlns:a16="http://schemas.microsoft.com/office/drawing/2014/main" id="{C9A3CB3A-38D8-4862-B0EB-65BC15B81E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7729" y="846814"/>
            <a:ext cx="2976880" cy="2976880"/>
          </a:xfrm>
          <a:prstGeom prst="rect">
            <a:avLst/>
          </a:prstGeom>
        </p:spPr>
      </p:pic>
      <p:sp>
        <p:nvSpPr>
          <p:cNvPr id="6" name="Rectangle 5">
            <a:extLst>
              <a:ext uri="{FF2B5EF4-FFF2-40B4-BE49-F238E27FC236}">
                <a16:creationId xmlns:a16="http://schemas.microsoft.com/office/drawing/2014/main" id="{51148C35-0284-44D4-B9E3-E260035DEDFB}"/>
              </a:ext>
            </a:extLst>
          </p:cNvPr>
          <p:cNvSpPr/>
          <p:nvPr/>
        </p:nvSpPr>
        <p:spPr>
          <a:xfrm>
            <a:off x="1510301" y="2011066"/>
            <a:ext cx="1460527" cy="3048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FFCEEB85-D758-4153-9D3F-6F0E30C799F8}"/>
              </a:ext>
            </a:extLst>
          </p:cNvPr>
          <p:cNvSpPr txBox="1"/>
          <p:nvPr/>
        </p:nvSpPr>
        <p:spPr>
          <a:xfrm>
            <a:off x="5548661" y="3062650"/>
            <a:ext cx="697627" cy="120032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200" b="0" i="0" u="none" strike="noStrike" kern="1200" cap="none" spc="0" normalizeH="0" baseline="0" noProof="0" dirty="0">
                <a:ln>
                  <a:noFill/>
                </a:ln>
                <a:solidFill>
                  <a:srgbClr val="000000"/>
                </a:solidFill>
                <a:effectLst/>
                <a:uLnTx/>
                <a:uFillTx/>
                <a:latin typeface="Arial" pitchFamily="-72" charset="0"/>
                <a:ea typeface="ＭＳ Ｐゴシック" pitchFamily="-72" charset="-128"/>
              </a:rPr>
              <a:t>?</a:t>
            </a:r>
          </a:p>
        </p:txBody>
      </p:sp>
      <p:cxnSp>
        <p:nvCxnSpPr>
          <p:cNvPr id="9" name="Connector: Elbow 8">
            <a:extLst>
              <a:ext uri="{FF2B5EF4-FFF2-40B4-BE49-F238E27FC236}">
                <a16:creationId xmlns:a16="http://schemas.microsoft.com/office/drawing/2014/main" id="{5FA05D98-218D-4FC8-A283-BA17CC6B285D}"/>
              </a:ext>
            </a:extLst>
          </p:cNvPr>
          <p:cNvCxnSpPr>
            <a:cxnSpLocks/>
            <a:stCxn id="8" idx="0"/>
            <a:endCxn id="6" idx="3"/>
          </p:cNvCxnSpPr>
          <p:nvPr/>
        </p:nvCxnSpPr>
        <p:spPr>
          <a:xfrm rot="16200000" flipV="1">
            <a:off x="3984560" y="1149734"/>
            <a:ext cx="899184" cy="2926647"/>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448C1A3-E1F4-4456-A2D5-71DDDF82FD8F}"/>
              </a:ext>
            </a:extLst>
          </p:cNvPr>
          <p:cNvSpPr/>
          <p:nvPr/>
        </p:nvSpPr>
        <p:spPr>
          <a:xfrm>
            <a:off x="5448728" y="4690713"/>
            <a:ext cx="6096000" cy="1477328"/>
          </a:xfrm>
          <a:prstGeom prst="rect">
            <a:avLst/>
          </a:prstGeom>
        </p:spPr>
        <p:txBody>
          <a:bodyPr>
            <a:spAutoFit/>
          </a:bodyPr>
          <a:lstStyle/>
          <a:p>
            <a:r>
              <a:rPr lang="en-US" dirty="0"/>
              <a:t>"A bug in the internal clock driver related to the way the device handles a leap year affected Zune users," said the company in a statement. "That being the case, the issue should be resolved over the next 24 hours as the time change moves to January 1, 2009."</a:t>
            </a:r>
          </a:p>
        </p:txBody>
      </p:sp>
      <p:sp>
        <p:nvSpPr>
          <p:cNvPr id="11" name="Rectangle 10">
            <a:extLst>
              <a:ext uri="{FF2B5EF4-FFF2-40B4-BE49-F238E27FC236}">
                <a16:creationId xmlns:a16="http://schemas.microsoft.com/office/drawing/2014/main" id="{1DBCF0B2-B21A-46E3-BE5C-9BDECFD5F065}"/>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http://www.hanselman.com/blog/BackToBasicsExploreTheEdgeCasesOrDateMathWillGetYou.aspx</a:t>
            </a:r>
          </a:p>
          <a:p>
            <a:pPr algn="r"/>
            <a:r>
              <a:rPr lang="en-US" sz="1200" dirty="0">
                <a:latin typeface="+mj-lt"/>
                <a:cs typeface="Calibri" pitchFamily="34" charset="0"/>
              </a:rPr>
              <a:t>https://www.wired.com/2008/12/zune-freeze-res/</a:t>
            </a:r>
          </a:p>
        </p:txBody>
      </p:sp>
    </p:spTree>
    <p:extLst>
      <p:ext uri="{BB962C8B-B14F-4D97-AF65-F5344CB8AC3E}">
        <p14:creationId xmlns:p14="http://schemas.microsoft.com/office/powerpoint/2010/main" val="255161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Examples</a:t>
            </a:r>
          </a:p>
        </p:txBody>
      </p:sp>
      <p:pic>
        <p:nvPicPr>
          <p:cNvPr id="4" name="Picture 3">
            <a:extLst>
              <a:ext uri="{FF2B5EF4-FFF2-40B4-BE49-F238E27FC236}">
                <a16:creationId xmlns:a16="http://schemas.microsoft.com/office/drawing/2014/main" id="{C41AAF5E-B984-48CD-8FE7-A96FE3FE9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93" y="1405019"/>
            <a:ext cx="4803162" cy="4366938"/>
          </a:xfrm>
          <a:prstGeom prst="rect">
            <a:avLst/>
          </a:prstGeom>
        </p:spPr>
      </p:pic>
      <p:pic>
        <p:nvPicPr>
          <p:cNvPr id="5" name="Picture 4">
            <a:extLst>
              <a:ext uri="{FF2B5EF4-FFF2-40B4-BE49-F238E27FC236}">
                <a16:creationId xmlns:a16="http://schemas.microsoft.com/office/drawing/2014/main" id="{A3A06F8C-28CD-4E18-8C9B-11946C7CCC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277" y="4680473"/>
            <a:ext cx="5057775" cy="1381125"/>
          </a:xfrm>
          <a:prstGeom prst="rect">
            <a:avLst/>
          </a:prstGeom>
        </p:spPr>
      </p:pic>
      <p:pic>
        <p:nvPicPr>
          <p:cNvPr id="6" name="Picture 5">
            <a:extLst>
              <a:ext uri="{FF2B5EF4-FFF2-40B4-BE49-F238E27FC236}">
                <a16:creationId xmlns:a16="http://schemas.microsoft.com/office/drawing/2014/main" id="{B7366235-40C6-4C85-91D8-8194405970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6550" y="684321"/>
            <a:ext cx="5381231" cy="3725843"/>
          </a:xfrm>
          <a:prstGeom prst="rect">
            <a:avLst/>
          </a:prstGeom>
        </p:spPr>
      </p:pic>
      <p:sp>
        <p:nvSpPr>
          <p:cNvPr id="8" name="Rectangle 7">
            <a:extLst>
              <a:ext uri="{FF2B5EF4-FFF2-40B4-BE49-F238E27FC236}">
                <a16:creationId xmlns:a16="http://schemas.microsoft.com/office/drawing/2014/main" id="{96F1C346-4AC7-4A14-9D78-C774BC96A9CB}"/>
              </a:ext>
            </a:extLst>
          </p:cNvPr>
          <p:cNvSpPr/>
          <p:nvPr/>
        </p:nvSpPr>
        <p:spPr>
          <a:xfrm>
            <a:off x="5940756" y="2255843"/>
            <a:ext cx="6096000" cy="2800767"/>
          </a:xfrm>
          <a:prstGeom prst="rect">
            <a:avLst/>
          </a:prstGeom>
        </p:spPr>
        <p:txBody>
          <a:bodyPr>
            <a:spAutoFit/>
          </a:bodyPr>
          <a:lstStyle/>
          <a:p>
            <a:r>
              <a:rPr lang="en-US" sz="4400" dirty="0"/>
              <a:t>"The cost of the mission was $327.6 million total for the orbiter and lander"</a:t>
            </a:r>
          </a:p>
        </p:txBody>
      </p:sp>
      <p:sp>
        <p:nvSpPr>
          <p:cNvPr id="9" name="Rectangle 8">
            <a:extLst>
              <a:ext uri="{FF2B5EF4-FFF2-40B4-BE49-F238E27FC236}">
                <a16:creationId xmlns:a16="http://schemas.microsoft.com/office/drawing/2014/main" id="{CB7E9B33-8D59-421C-BD4D-67218340A0B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https://en.wikipedia.org/wiki/Mars_Climate_Orbiter#/media/File:Mars_Climate_Orbiter_2.jpg</a:t>
            </a:r>
          </a:p>
          <a:p>
            <a:pPr algn="r"/>
            <a:r>
              <a:rPr lang="en-US" sz="1200" dirty="0">
                <a:latin typeface="+mj-lt"/>
                <a:cs typeface="Calibri" pitchFamily="34" charset="0"/>
              </a:rPr>
              <a:t>http://www.physics.arizona.edu/~hoffman/ua200/mechanics/1a1035.gif</a:t>
            </a:r>
          </a:p>
          <a:p>
            <a:pPr algn="r"/>
            <a:r>
              <a:rPr lang="en-US" sz="1200" dirty="0">
                <a:latin typeface="+mj-lt"/>
                <a:cs typeface="Calibri" pitchFamily="34" charset="0"/>
              </a:rPr>
              <a:t>https://en.wikipedia.org/wiki/Mars_Climate_Orbiter#/media/File:Mars_Climate_Orbiter_-_mishap_diagram.png</a:t>
            </a:r>
          </a:p>
        </p:txBody>
      </p:sp>
    </p:spTree>
    <p:extLst>
      <p:ext uri="{BB962C8B-B14F-4D97-AF65-F5344CB8AC3E}">
        <p14:creationId xmlns:p14="http://schemas.microsoft.com/office/powerpoint/2010/main" val="23776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Examples</a:t>
            </a:r>
          </a:p>
        </p:txBody>
      </p:sp>
      <p:sp>
        <p:nvSpPr>
          <p:cNvPr id="9" name="Rectangle 8">
            <a:extLst>
              <a:ext uri="{FF2B5EF4-FFF2-40B4-BE49-F238E27FC236}">
                <a16:creationId xmlns:a16="http://schemas.microsoft.com/office/drawing/2014/main" id="{CB7E9B33-8D59-421C-BD4D-67218340A0B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https://images1.westword.com/imager/five-things-you-didnt-know-about-the-art/u/original/6505031/denverairport.jpg</a:t>
            </a:r>
          </a:p>
          <a:p>
            <a:pPr algn="r"/>
            <a:r>
              <a:rPr lang="en-US" sz="1200" dirty="0">
                <a:latin typeface="+mj-lt"/>
                <a:cs typeface="Calibri" pitchFamily="34" charset="0"/>
              </a:rPr>
              <a:t>https://cbsdenver.files.wordpress.com/2010/11/denver-international-airport-baggage-claim.jpg</a:t>
            </a:r>
          </a:p>
          <a:p>
            <a:pPr algn="r"/>
            <a:r>
              <a:rPr lang="en-US" sz="1200" dirty="0">
                <a:latin typeface="+mj-lt"/>
                <a:cs typeface="Calibri" pitchFamily="34" charset="0"/>
              </a:rPr>
              <a:t>http://calleam.com/WTPF/wp-content/uploads/articles/DIABaggage.pdf</a:t>
            </a:r>
          </a:p>
        </p:txBody>
      </p:sp>
      <p:pic>
        <p:nvPicPr>
          <p:cNvPr id="10" name="Picture 9">
            <a:extLst>
              <a:ext uri="{FF2B5EF4-FFF2-40B4-BE49-F238E27FC236}">
                <a16:creationId xmlns:a16="http://schemas.microsoft.com/office/drawing/2014/main" id="{CCBF8ED9-6BFA-4F0C-A9FB-89705DA99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67" y="2014402"/>
            <a:ext cx="4674486" cy="3275764"/>
          </a:xfrm>
          <a:prstGeom prst="rect">
            <a:avLst/>
          </a:prstGeom>
        </p:spPr>
      </p:pic>
      <p:pic>
        <p:nvPicPr>
          <p:cNvPr id="11" name="Picture 10">
            <a:extLst>
              <a:ext uri="{FF2B5EF4-FFF2-40B4-BE49-F238E27FC236}">
                <a16:creationId xmlns:a16="http://schemas.microsoft.com/office/drawing/2014/main" id="{72456399-DD31-4082-90DF-EBCA232B7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2246" y="748117"/>
            <a:ext cx="3848519" cy="2886389"/>
          </a:xfrm>
          <a:prstGeom prst="rect">
            <a:avLst/>
          </a:prstGeom>
        </p:spPr>
      </p:pic>
      <p:sp>
        <p:nvSpPr>
          <p:cNvPr id="12" name="Rectangle 11">
            <a:extLst>
              <a:ext uri="{FF2B5EF4-FFF2-40B4-BE49-F238E27FC236}">
                <a16:creationId xmlns:a16="http://schemas.microsoft.com/office/drawing/2014/main" id="{AF7786AB-D9FC-4A23-A7EF-2BE9CB987BD9}"/>
              </a:ext>
            </a:extLst>
          </p:cNvPr>
          <p:cNvSpPr/>
          <p:nvPr/>
        </p:nvSpPr>
        <p:spPr>
          <a:xfrm>
            <a:off x="5529357" y="4079290"/>
            <a:ext cx="6434295" cy="1815882"/>
          </a:xfrm>
          <a:prstGeom prst="rect">
            <a:avLst/>
          </a:prstGeom>
        </p:spPr>
        <p:txBody>
          <a:bodyPr wrap="square">
            <a:spAutoFit/>
          </a:bodyPr>
          <a:lstStyle/>
          <a:p>
            <a:pPr algn="ctr"/>
            <a:r>
              <a:rPr lang="en-US" sz="2800" dirty="0"/>
              <a:t>“Expenditure to maintain the empty airport and interest charges on construction loans cost the city of Denver $1.1M per day throughout the delay.” </a:t>
            </a:r>
          </a:p>
        </p:txBody>
      </p:sp>
    </p:spTree>
    <p:extLst>
      <p:ext uri="{BB962C8B-B14F-4D97-AF65-F5344CB8AC3E}">
        <p14:creationId xmlns:p14="http://schemas.microsoft.com/office/powerpoint/2010/main" val="47470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Examples</a:t>
            </a:r>
          </a:p>
        </p:txBody>
      </p:sp>
      <p:sp>
        <p:nvSpPr>
          <p:cNvPr id="9" name="Rectangle 8">
            <a:extLst>
              <a:ext uri="{FF2B5EF4-FFF2-40B4-BE49-F238E27FC236}">
                <a16:creationId xmlns:a16="http://schemas.microsoft.com/office/drawing/2014/main" id="{CB7E9B33-8D59-421C-BD4D-67218340A0B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https://en.wikipedia.org/wiki/Knight_Capital_Group#2012_stock_trading_disruption</a:t>
            </a:r>
          </a:p>
          <a:p>
            <a:pPr algn="r"/>
            <a:r>
              <a:rPr lang="en-US" sz="1200" dirty="0">
                <a:latin typeface="+mj-lt"/>
                <a:cs typeface="Calibri" pitchFamily="34" charset="0"/>
              </a:rPr>
              <a:t>https://www.bigtrends.com/wp-content/uploads/2015/08/flash-crash-etfs-2015-stock-market-trading-options-technical-analysis-etf-active-investor-education.jpg</a:t>
            </a:r>
          </a:p>
          <a:p>
            <a:pPr algn="r"/>
            <a:r>
              <a:rPr lang="en-US" sz="1200" dirty="0">
                <a:latin typeface="+mj-lt"/>
                <a:cs typeface="Calibri" pitchFamily="34" charset="0"/>
              </a:rPr>
              <a:t>https://dougseven.com/2014/04/17/knightmare-a-devops-cautionary-tale/</a:t>
            </a:r>
          </a:p>
        </p:txBody>
      </p:sp>
      <p:pic>
        <p:nvPicPr>
          <p:cNvPr id="7" name="Picture 6">
            <a:extLst>
              <a:ext uri="{FF2B5EF4-FFF2-40B4-BE49-F238E27FC236}">
                <a16:creationId xmlns:a16="http://schemas.microsoft.com/office/drawing/2014/main" id="{D424AA92-E72C-4AA6-873A-726410950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584" y="990240"/>
            <a:ext cx="2627107" cy="991136"/>
          </a:xfrm>
          <a:prstGeom prst="rect">
            <a:avLst/>
          </a:prstGeom>
        </p:spPr>
      </p:pic>
      <p:pic>
        <p:nvPicPr>
          <p:cNvPr id="8" name="Picture 7">
            <a:extLst>
              <a:ext uri="{FF2B5EF4-FFF2-40B4-BE49-F238E27FC236}">
                <a16:creationId xmlns:a16="http://schemas.microsoft.com/office/drawing/2014/main" id="{D0C2CDF5-B4BD-4F3E-9DFC-87FA751F8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637" y="2285898"/>
            <a:ext cx="5582599" cy="3721500"/>
          </a:xfrm>
          <a:prstGeom prst="rect">
            <a:avLst/>
          </a:prstGeom>
        </p:spPr>
      </p:pic>
      <p:sp>
        <p:nvSpPr>
          <p:cNvPr id="13" name="Rectangle 12">
            <a:extLst>
              <a:ext uri="{FF2B5EF4-FFF2-40B4-BE49-F238E27FC236}">
                <a16:creationId xmlns:a16="http://schemas.microsoft.com/office/drawing/2014/main" id="{0BB54845-034F-442A-8E5A-A81170A649D4}"/>
              </a:ext>
            </a:extLst>
          </p:cNvPr>
          <p:cNvSpPr/>
          <p:nvPr/>
        </p:nvSpPr>
        <p:spPr>
          <a:xfrm>
            <a:off x="5947138" y="2377991"/>
            <a:ext cx="6096000" cy="923330"/>
          </a:xfrm>
          <a:prstGeom prst="rect">
            <a:avLst/>
          </a:prstGeom>
        </p:spPr>
        <p:txBody>
          <a:bodyPr>
            <a:spAutoFit/>
          </a:bodyPr>
          <a:lstStyle/>
          <a:p>
            <a:r>
              <a:rPr lang="en-US" dirty="0"/>
              <a:t>With its high-frequency trading algorithms Knight was the largest trader in U.S. equities, with a market share of 17.3% on NYSE and 16.9% on NASDAQ</a:t>
            </a:r>
          </a:p>
        </p:txBody>
      </p:sp>
      <p:sp>
        <p:nvSpPr>
          <p:cNvPr id="14" name="Rectangle 13">
            <a:extLst>
              <a:ext uri="{FF2B5EF4-FFF2-40B4-BE49-F238E27FC236}">
                <a16:creationId xmlns:a16="http://schemas.microsoft.com/office/drawing/2014/main" id="{26269F0E-0E91-46BB-8891-9DCF30E67BD7}"/>
              </a:ext>
            </a:extLst>
          </p:cNvPr>
          <p:cNvSpPr/>
          <p:nvPr/>
        </p:nvSpPr>
        <p:spPr>
          <a:xfrm>
            <a:off x="5947138" y="3412414"/>
            <a:ext cx="6096000" cy="1200329"/>
          </a:xfrm>
          <a:prstGeom prst="rect">
            <a:avLst/>
          </a:prstGeom>
        </p:spPr>
        <p:txBody>
          <a:bodyPr>
            <a:spAutoFit/>
          </a:bodyPr>
          <a:lstStyle/>
          <a:p>
            <a:r>
              <a:rPr lang="en-US" dirty="0"/>
              <a:t>The incident happened due to a technician forgetting to copy the new Retail Liquidity Program (RLP) code to one of the eight SMARS computer servers, which was Knight's automated routing system for equity orders.</a:t>
            </a:r>
          </a:p>
        </p:txBody>
      </p:sp>
      <p:sp>
        <p:nvSpPr>
          <p:cNvPr id="15" name="Rectangle 14">
            <a:extLst>
              <a:ext uri="{FF2B5EF4-FFF2-40B4-BE49-F238E27FC236}">
                <a16:creationId xmlns:a16="http://schemas.microsoft.com/office/drawing/2014/main" id="{0D382790-AE5D-4F38-99BD-BBAB09A13515}"/>
              </a:ext>
            </a:extLst>
          </p:cNvPr>
          <p:cNvSpPr/>
          <p:nvPr/>
        </p:nvSpPr>
        <p:spPr>
          <a:xfrm>
            <a:off x="5947138" y="4725207"/>
            <a:ext cx="6096000" cy="1200329"/>
          </a:xfrm>
          <a:prstGeom prst="rect">
            <a:avLst/>
          </a:prstGeom>
        </p:spPr>
        <p:txBody>
          <a:bodyPr>
            <a:spAutoFit/>
          </a:bodyPr>
          <a:lstStyle/>
          <a:p>
            <a:r>
              <a:rPr lang="en-US" dirty="0"/>
              <a:t>The company agreed to be acquired by </a:t>
            </a:r>
            <a:r>
              <a:rPr lang="en-US" dirty="0" err="1"/>
              <a:t>Getco</a:t>
            </a:r>
            <a:r>
              <a:rPr lang="en-US" dirty="0"/>
              <a:t> LLC in December 2012 after an August 2012 trading error lost $460 million. The merger was completed in July 2013, forming KCG Holdings.</a:t>
            </a:r>
          </a:p>
        </p:txBody>
      </p:sp>
      <p:sp>
        <p:nvSpPr>
          <p:cNvPr id="16" name="Rectangle 15">
            <a:extLst>
              <a:ext uri="{FF2B5EF4-FFF2-40B4-BE49-F238E27FC236}">
                <a16:creationId xmlns:a16="http://schemas.microsoft.com/office/drawing/2014/main" id="{A12B3667-5FF8-45A5-9E4A-B8D8BB98F23D}"/>
              </a:ext>
            </a:extLst>
          </p:cNvPr>
          <p:cNvSpPr/>
          <p:nvPr/>
        </p:nvSpPr>
        <p:spPr>
          <a:xfrm>
            <a:off x="484183" y="2452875"/>
            <a:ext cx="10942655" cy="3416320"/>
          </a:xfrm>
          <a:prstGeom prst="rect">
            <a:avLst/>
          </a:prstGeom>
        </p:spPr>
        <p:txBody>
          <a:bodyPr wrap="square" anchor="ctr">
            <a:spAutoFit/>
          </a:bodyPr>
          <a:lstStyle/>
          <a:p>
            <a:pPr algn="ctr"/>
            <a:r>
              <a:rPr lang="en-US" sz="5400" dirty="0">
                <a:solidFill>
                  <a:srgbClr val="555555"/>
                </a:solidFill>
                <a:latin typeface="Droid Serif"/>
              </a:rPr>
              <a:t>In 45-minutes Knight went from being the largest trader in US equities and a major market maker in the NYSE and NASDAQ to bankrupt.</a:t>
            </a:r>
            <a:endParaRPr lang="en-US" sz="5400" dirty="0"/>
          </a:p>
        </p:txBody>
      </p:sp>
    </p:spTree>
    <p:extLst>
      <p:ext uri="{BB962C8B-B14F-4D97-AF65-F5344CB8AC3E}">
        <p14:creationId xmlns:p14="http://schemas.microsoft.com/office/powerpoint/2010/main" val="319888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Examples</a:t>
            </a:r>
          </a:p>
        </p:txBody>
      </p:sp>
      <p:sp>
        <p:nvSpPr>
          <p:cNvPr id="9" name="Rectangle 8">
            <a:extLst>
              <a:ext uri="{FF2B5EF4-FFF2-40B4-BE49-F238E27FC236}">
                <a16:creationId xmlns:a16="http://schemas.microsoft.com/office/drawing/2014/main" id="{CB7E9B33-8D59-421C-BD4D-67218340A0B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https://upload.wikimedia.org/wikipedia/commons/0/05/Ariane_5_Le_Bourget_FRA_001.jpg</a:t>
            </a:r>
          </a:p>
          <a:p>
            <a:pPr algn="r"/>
            <a:r>
              <a:rPr lang="en-US" sz="1200" dirty="0">
                <a:latin typeface="+mj-lt"/>
                <a:cs typeface="Calibri" pitchFamily="34" charset="0"/>
              </a:rPr>
              <a:t>https://www.youtube.com/watch?v=PK_yguLapgA</a:t>
            </a:r>
          </a:p>
          <a:p>
            <a:pPr algn="r"/>
            <a:r>
              <a:rPr lang="en-US" sz="1200" dirty="0">
                <a:latin typeface="+mj-lt"/>
                <a:cs typeface="Calibri" pitchFamily="34" charset="0"/>
              </a:rPr>
              <a:t>https://en.wikipedia.org/wiki/Ariane_5#VA241_anomaly</a:t>
            </a:r>
          </a:p>
        </p:txBody>
      </p:sp>
      <p:pic>
        <p:nvPicPr>
          <p:cNvPr id="7" name="Picture 6">
            <a:extLst>
              <a:ext uri="{FF2B5EF4-FFF2-40B4-BE49-F238E27FC236}">
                <a16:creationId xmlns:a16="http://schemas.microsoft.com/office/drawing/2014/main" id="{E0555E86-2375-496F-B9E5-7B00B51F5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8075" y="1382233"/>
            <a:ext cx="3133796" cy="4510766"/>
          </a:xfrm>
          <a:prstGeom prst="rect">
            <a:avLst/>
          </a:prstGeom>
        </p:spPr>
      </p:pic>
      <p:pic>
        <p:nvPicPr>
          <p:cNvPr id="8" name="Picture 7">
            <a:extLst>
              <a:ext uri="{FF2B5EF4-FFF2-40B4-BE49-F238E27FC236}">
                <a16:creationId xmlns:a16="http://schemas.microsoft.com/office/drawing/2014/main" id="{EDDB3879-4FF5-46A0-A2E9-B16E8B88B355}"/>
              </a:ext>
            </a:extLst>
          </p:cNvPr>
          <p:cNvPicPr>
            <a:picLocks noChangeAspect="1"/>
          </p:cNvPicPr>
          <p:nvPr/>
        </p:nvPicPr>
        <p:blipFill>
          <a:blip r:embed="rId4"/>
          <a:stretch>
            <a:fillRect/>
          </a:stretch>
        </p:blipFill>
        <p:spPr>
          <a:xfrm>
            <a:off x="5422073" y="365125"/>
            <a:ext cx="4931087" cy="3012507"/>
          </a:xfrm>
          <a:prstGeom prst="rect">
            <a:avLst/>
          </a:prstGeom>
        </p:spPr>
      </p:pic>
      <p:pic>
        <p:nvPicPr>
          <p:cNvPr id="13" name="Picture 12">
            <a:extLst>
              <a:ext uri="{FF2B5EF4-FFF2-40B4-BE49-F238E27FC236}">
                <a16:creationId xmlns:a16="http://schemas.microsoft.com/office/drawing/2014/main" id="{A1D2666E-0BF7-4050-A3E3-9FF41A9F3BF6}"/>
              </a:ext>
            </a:extLst>
          </p:cNvPr>
          <p:cNvPicPr>
            <a:picLocks noChangeAspect="1"/>
          </p:cNvPicPr>
          <p:nvPr/>
        </p:nvPicPr>
        <p:blipFill>
          <a:blip r:embed="rId5"/>
          <a:stretch>
            <a:fillRect/>
          </a:stretch>
        </p:blipFill>
        <p:spPr>
          <a:xfrm>
            <a:off x="5422073" y="3532996"/>
            <a:ext cx="3509384" cy="2605904"/>
          </a:xfrm>
          <a:prstGeom prst="rect">
            <a:avLst/>
          </a:prstGeom>
        </p:spPr>
      </p:pic>
      <p:sp>
        <p:nvSpPr>
          <p:cNvPr id="14" name="Rectangle 13">
            <a:extLst>
              <a:ext uri="{FF2B5EF4-FFF2-40B4-BE49-F238E27FC236}">
                <a16:creationId xmlns:a16="http://schemas.microsoft.com/office/drawing/2014/main" id="{F19C5399-FAFA-4C0B-B090-5991F275AED0}"/>
              </a:ext>
            </a:extLst>
          </p:cNvPr>
          <p:cNvSpPr/>
          <p:nvPr/>
        </p:nvSpPr>
        <p:spPr>
          <a:xfrm>
            <a:off x="9448044" y="4512782"/>
            <a:ext cx="1810231" cy="646331"/>
          </a:xfrm>
          <a:prstGeom prst="rect">
            <a:avLst/>
          </a:prstGeom>
        </p:spPr>
        <p:txBody>
          <a:bodyPr wrap="square">
            <a:spAutoFit/>
          </a:bodyPr>
          <a:lstStyle/>
          <a:p>
            <a:r>
              <a:rPr lang="en-US" dirty="0"/>
              <a:t>Cost per launch</a:t>
            </a:r>
          </a:p>
          <a:p>
            <a:r>
              <a:rPr lang="en-US" dirty="0"/>
              <a:t>$165–220M</a:t>
            </a:r>
          </a:p>
        </p:txBody>
      </p:sp>
    </p:spTree>
    <p:extLst>
      <p:ext uri="{BB962C8B-B14F-4D97-AF65-F5344CB8AC3E}">
        <p14:creationId xmlns:p14="http://schemas.microsoft.com/office/powerpoint/2010/main" val="339125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Examples</a:t>
            </a:r>
          </a:p>
        </p:txBody>
      </p:sp>
      <p:sp>
        <p:nvSpPr>
          <p:cNvPr id="9" name="Rectangle 8">
            <a:extLst>
              <a:ext uri="{FF2B5EF4-FFF2-40B4-BE49-F238E27FC236}">
                <a16:creationId xmlns:a16="http://schemas.microsoft.com/office/drawing/2014/main" id="{CB7E9B33-8D59-421C-BD4D-67218340A0B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https://yt3.ggpht.com/-kLxukT5wJ9U/AAAAAAAAAAI/AAAAAAAAAAA/TWoI-d9ak2Y/s900-c-k-no-mo-rj-c0xffffff/photo.jpg</a:t>
            </a:r>
          </a:p>
        </p:txBody>
      </p:sp>
      <p:pic>
        <p:nvPicPr>
          <p:cNvPr id="10" name="Picture 9">
            <a:extLst>
              <a:ext uri="{FF2B5EF4-FFF2-40B4-BE49-F238E27FC236}">
                <a16:creationId xmlns:a16="http://schemas.microsoft.com/office/drawing/2014/main" id="{55756240-576B-4385-AD07-0D75C63C47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7976" y="1604469"/>
            <a:ext cx="2255855" cy="2255855"/>
          </a:xfrm>
          <a:prstGeom prst="rect">
            <a:avLst/>
          </a:prstGeom>
        </p:spPr>
      </p:pic>
      <p:pic>
        <p:nvPicPr>
          <p:cNvPr id="11" name="Picture 2" descr="https://i.kinja-img.com/gawker-media/image/upload/s--j84Jo8Bf--/c_scale,fl_progressive,q_80,w_800/cftkkwdpihiw292pxstp.png">
            <a:extLst>
              <a:ext uri="{FF2B5EF4-FFF2-40B4-BE49-F238E27FC236}">
                <a16:creationId xmlns:a16="http://schemas.microsoft.com/office/drawing/2014/main" id="{7E1525A9-161C-47CF-837D-65CA7319B6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6962" y="622322"/>
            <a:ext cx="6415872" cy="331219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109B6BC3-185A-487B-B33B-A5B1533AE763}"/>
              </a:ext>
            </a:extLst>
          </p:cNvPr>
          <p:cNvSpPr/>
          <p:nvPr/>
        </p:nvSpPr>
        <p:spPr>
          <a:xfrm>
            <a:off x="1348995" y="4320385"/>
            <a:ext cx="3704493" cy="1754326"/>
          </a:xfrm>
          <a:prstGeom prst="rect">
            <a:avLst/>
          </a:prstGeom>
        </p:spPr>
        <p:txBody>
          <a:bodyPr wrap="square">
            <a:spAutoFit/>
          </a:bodyPr>
          <a:lstStyle/>
          <a:p>
            <a:r>
              <a:rPr lang="en-US" dirty="0"/>
              <a:t>"Countless websites and web services ground to a halt following a reported widespread outage of Amazon Web Services (AWS). Everything from Slack to Quora to …. Gizmodo saw major disruptions"</a:t>
            </a:r>
          </a:p>
        </p:txBody>
      </p:sp>
      <p:sp>
        <p:nvSpPr>
          <p:cNvPr id="15" name="Rectangle 14">
            <a:extLst>
              <a:ext uri="{FF2B5EF4-FFF2-40B4-BE49-F238E27FC236}">
                <a16:creationId xmlns:a16="http://schemas.microsoft.com/office/drawing/2014/main" id="{757962A6-41B9-420B-BC5B-F0C85380C279}"/>
              </a:ext>
            </a:extLst>
          </p:cNvPr>
          <p:cNvSpPr/>
          <p:nvPr/>
        </p:nvSpPr>
        <p:spPr>
          <a:xfrm>
            <a:off x="5257800" y="4181885"/>
            <a:ext cx="6096000" cy="2031325"/>
          </a:xfrm>
          <a:prstGeom prst="rect">
            <a:avLst/>
          </a:prstGeom>
        </p:spPr>
        <p:txBody>
          <a:bodyPr>
            <a:spAutoFit/>
          </a:bodyPr>
          <a:lstStyle/>
          <a:p>
            <a:r>
              <a:rPr lang="en-US" dirty="0"/>
              <a:t>“…an authorized S3 team member using an established playbook executed a command which was intended to remove a small number of servers for one of the S3 subsystems that is used by the S3 billing process. Unfortunately, one of the inputs to the command was entered incorrectly and a larger set of servers was removed than intended.”</a:t>
            </a:r>
          </a:p>
        </p:txBody>
      </p:sp>
    </p:spTree>
    <p:extLst>
      <p:ext uri="{BB962C8B-B14F-4D97-AF65-F5344CB8AC3E}">
        <p14:creationId xmlns:p14="http://schemas.microsoft.com/office/powerpoint/2010/main" val="248306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Examples</a:t>
            </a:r>
          </a:p>
        </p:txBody>
      </p:sp>
      <p:pic>
        <p:nvPicPr>
          <p:cNvPr id="8" name="Picture 7">
            <a:extLst>
              <a:ext uri="{FF2B5EF4-FFF2-40B4-BE49-F238E27FC236}">
                <a16:creationId xmlns:a16="http://schemas.microsoft.com/office/drawing/2014/main" id="{E0F5E3BC-0B28-42E5-B420-60708DB8A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4864" y="1348428"/>
            <a:ext cx="4282272" cy="4799098"/>
          </a:xfrm>
          <a:prstGeom prst="rect">
            <a:avLst/>
          </a:prstGeom>
        </p:spPr>
      </p:pic>
    </p:spTree>
    <p:extLst>
      <p:ext uri="{BB962C8B-B14F-4D97-AF65-F5344CB8AC3E}">
        <p14:creationId xmlns:p14="http://schemas.microsoft.com/office/powerpoint/2010/main" val="2857075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29FF-B1F2-4922-AA92-A151DA610565}"/>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417542D8-AA77-4483-AAB8-823918ADCD0F}"/>
              </a:ext>
            </a:extLst>
          </p:cNvPr>
          <p:cNvSpPr>
            <a:spLocks noGrp="1"/>
          </p:cNvSpPr>
          <p:nvPr>
            <p:ph idx="1"/>
          </p:nvPr>
        </p:nvSpPr>
        <p:spPr/>
        <p:txBody>
          <a:bodyPr/>
          <a:lstStyle/>
          <a:p>
            <a:r>
              <a:rPr lang="en-US" dirty="0"/>
              <a:t>Architecture</a:t>
            </a:r>
          </a:p>
          <a:p>
            <a:r>
              <a:rPr lang="en-US" dirty="0"/>
              <a:t>Resiliency</a:t>
            </a:r>
          </a:p>
          <a:p>
            <a:r>
              <a:rPr lang="en-US" dirty="0"/>
              <a:t>Testing</a:t>
            </a:r>
          </a:p>
          <a:p>
            <a:r>
              <a:rPr lang="en-US" dirty="0"/>
              <a:t>Reviews</a:t>
            </a:r>
          </a:p>
          <a:p>
            <a:r>
              <a:rPr lang="en-US" dirty="0"/>
              <a:t>Automation</a:t>
            </a:r>
          </a:p>
          <a:p>
            <a:r>
              <a:rPr lang="en-US" dirty="0"/>
              <a:t>Culture</a:t>
            </a:r>
          </a:p>
        </p:txBody>
      </p:sp>
    </p:spTree>
    <p:extLst>
      <p:ext uri="{BB962C8B-B14F-4D97-AF65-F5344CB8AC3E}">
        <p14:creationId xmlns:p14="http://schemas.microsoft.com/office/powerpoint/2010/main" val="3062530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Personal Info</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http://www.jasonbock.net</a:t>
            </a:r>
          </a:p>
          <a:p>
            <a:r>
              <a:rPr lang="en-US" dirty="0"/>
              <a:t>https://www.twitter.com/jasonbock</a:t>
            </a:r>
          </a:p>
          <a:p>
            <a:r>
              <a:rPr lang="en-US" dirty="0"/>
              <a:t>https://www.github.com/jasonbock</a:t>
            </a:r>
          </a:p>
          <a:p>
            <a:r>
              <a:rPr lang="en-US" dirty="0"/>
              <a:t>jason.r.bock@outlook.com</a:t>
            </a:r>
          </a:p>
        </p:txBody>
      </p:sp>
    </p:spTree>
    <p:extLst>
      <p:ext uri="{BB962C8B-B14F-4D97-AF65-F5344CB8AC3E}">
        <p14:creationId xmlns:p14="http://schemas.microsoft.com/office/powerpoint/2010/main" val="117187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29FF-B1F2-4922-AA92-A151DA610565}"/>
              </a:ext>
            </a:extLst>
          </p:cNvPr>
          <p:cNvSpPr>
            <a:spLocks noGrp="1"/>
          </p:cNvSpPr>
          <p:nvPr>
            <p:ph type="title"/>
          </p:nvPr>
        </p:nvSpPr>
        <p:spPr/>
        <p:txBody>
          <a:bodyPr/>
          <a:lstStyle/>
          <a:p>
            <a:r>
              <a:rPr lang="en-US" dirty="0"/>
              <a:t>Recommendations – Architecture</a:t>
            </a:r>
          </a:p>
        </p:txBody>
      </p:sp>
      <p:pic>
        <p:nvPicPr>
          <p:cNvPr id="6" name="Picture 5">
            <a:extLst>
              <a:ext uri="{FF2B5EF4-FFF2-40B4-BE49-F238E27FC236}">
                <a16:creationId xmlns:a16="http://schemas.microsoft.com/office/drawing/2014/main" id="{2B4A4EE3-E253-4360-A73A-5CF71215D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809" y="1413498"/>
            <a:ext cx="7218382" cy="4817811"/>
          </a:xfrm>
          <a:prstGeom prst="rect">
            <a:avLst/>
          </a:prstGeom>
        </p:spPr>
      </p:pic>
      <p:sp>
        <p:nvSpPr>
          <p:cNvPr id="7" name="Rectangle 6">
            <a:extLst>
              <a:ext uri="{FF2B5EF4-FFF2-40B4-BE49-F238E27FC236}">
                <a16:creationId xmlns:a16="http://schemas.microsoft.com/office/drawing/2014/main" id="{E9648548-71A1-4605-A679-A1315FFE2C37}"/>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https://www.archworld.net/wp-content/uploads/2013/12/engineering-architecture-drawings-1994275.jpg</a:t>
            </a:r>
          </a:p>
        </p:txBody>
      </p:sp>
    </p:spTree>
    <p:extLst>
      <p:ext uri="{BB962C8B-B14F-4D97-AF65-F5344CB8AC3E}">
        <p14:creationId xmlns:p14="http://schemas.microsoft.com/office/powerpoint/2010/main" val="2395869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29FF-B1F2-4922-AA92-A151DA610565}"/>
              </a:ext>
            </a:extLst>
          </p:cNvPr>
          <p:cNvSpPr>
            <a:spLocks noGrp="1"/>
          </p:cNvSpPr>
          <p:nvPr>
            <p:ph type="title"/>
          </p:nvPr>
        </p:nvSpPr>
        <p:spPr/>
        <p:txBody>
          <a:bodyPr/>
          <a:lstStyle/>
          <a:p>
            <a:r>
              <a:rPr lang="en-US" dirty="0"/>
              <a:t>Recommendations – Architecture</a:t>
            </a:r>
          </a:p>
        </p:txBody>
      </p:sp>
      <p:sp>
        <p:nvSpPr>
          <p:cNvPr id="7" name="Rectangle 6">
            <a:extLst>
              <a:ext uri="{FF2B5EF4-FFF2-40B4-BE49-F238E27FC236}">
                <a16:creationId xmlns:a16="http://schemas.microsoft.com/office/drawing/2014/main" id="{E9648548-71A1-4605-A679-A1315FFE2C37}"/>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https://developsoftware.files.wordpress.com/2014/04/hp-soa-ref-arch.png</a:t>
            </a:r>
          </a:p>
        </p:txBody>
      </p:sp>
      <p:pic>
        <p:nvPicPr>
          <p:cNvPr id="5" name="Picture 4">
            <a:extLst>
              <a:ext uri="{FF2B5EF4-FFF2-40B4-BE49-F238E27FC236}">
                <a16:creationId xmlns:a16="http://schemas.microsoft.com/office/drawing/2014/main" id="{E9D83AB6-E141-4089-8B3E-D94BB5FC4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475" y="1542805"/>
            <a:ext cx="6389049" cy="4474137"/>
          </a:xfrm>
          <a:prstGeom prst="rect">
            <a:avLst/>
          </a:prstGeom>
        </p:spPr>
      </p:pic>
    </p:spTree>
    <p:extLst>
      <p:ext uri="{BB962C8B-B14F-4D97-AF65-F5344CB8AC3E}">
        <p14:creationId xmlns:p14="http://schemas.microsoft.com/office/powerpoint/2010/main" val="2839479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29FF-B1F2-4922-AA92-A151DA610565}"/>
              </a:ext>
            </a:extLst>
          </p:cNvPr>
          <p:cNvSpPr>
            <a:spLocks noGrp="1"/>
          </p:cNvSpPr>
          <p:nvPr>
            <p:ph type="title"/>
          </p:nvPr>
        </p:nvSpPr>
        <p:spPr/>
        <p:txBody>
          <a:bodyPr/>
          <a:lstStyle/>
          <a:p>
            <a:r>
              <a:rPr lang="en-US" dirty="0"/>
              <a:t>Recommendations – Resiliency</a:t>
            </a:r>
          </a:p>
        </p:txBody>
      </p:sp>
      <p:sp>
        <p:nvSpPr>
          <p:cNvPr id="7" name="Rectangle 6">
            <a:extLst>
              <a:ext uri="{FF2B5EF4-FFF2-40B4-BE49-F238E27FC236}">
                <a16:creationId xmlns:a16="http://schemas.microsoft.com/office/drawing/2014/main" id="{E9648548-71A1-4605-A679-A1315FFE2C37}"/>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http://www.tacomanarrowsbridge.org/z1940-100.jpg</a:t>
            </a:r>
          </a:p>
        </p:txBody>
      </p:sp>
      <p:pic>
        <p:nvPicPr>
          <p:cNvPr id="6" name="Picture 5">
            <a:extLst>
              <a:ext uri="{FF2B5EF4-FFF2-40B4-BE49-F238E27FC236}">
                <a16:creationId xmlns:a16="http://schemas.microsoft.com/office/drawing/2014/main" id="{2C679FD6-2186-4909-8F63-167C096640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760" y="1690688"/>
            <a:ext cx="10444480" cy="4310536"/>
          </a:xfrm>
          <a:prstGeom prst="rect">
            <a:avLst/>
          </a:prstGeom>
        </p:spPr>
      </p:pic>
    </p:spTree>
    <p:extLst>
      <p:ext uri="{BB962C8B-B14F-4D97-AF65-F5344CB8AC3E}">
        <p14:creationId xmlns:p14="http://schemas.microsoft.com/office/powerpoint/2010/main" val="1924546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29FF-B1F2-4922-AA92-A151DA610565}"/>
              </a:ext>
            </a:extLst>
          </p:cNvPr>
          <p:cNvSpPr>
            <a:spLocks noGrp="1"/>
          </p:cNvSpPr>
          <p:nvPr>
            <p:ph type="title"/>
          </p:nvPr>
        </p:nvSpPr>
        <p:spPr/>
        <p:txBody>
          <a:bodyPr/>
          <a:lstStyle/>
          <a:p>
            <a:r>
              <a:rPr lang="en-US" dirty="0"/>
              <a:t>Recommendations – Resiliency</a:t>
            </a:r>
          </a:p>
        </p:txBody>
      </p:sp>
      <p:sp>
        <p:nvSpPr>
          <p:cNvPr id="7" name="Rectangle 6">
            <a:extLst>
              <a:ext uri="{FF2B5EF4-FFF2-40B4-BE49-F238E27FC236}">
                <a16:creationId xmlns:a16="http://schemas.microsoft.com/office/drawing/2014/main" id="{E9648548-71A1-4605-A679-A1315FFE2C37}"/>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http://exit133.com/uploads/Narrows-Bridge-Collapse.jpg</a:t>
            </a:r>
          </a:p>
        </p:txBody>
      </p:sp>
      <p:pic>
        <p:nvPicPr>
          <p:cNvPr id="5" name="Picture 4">
            <a:extLst>
              <a:ext uri="{FF2B5EF4-FFF2-40B4-BE49-F238E27FC236}">
                <a16:creationId xmlns:a16="http://schemas.microsoft.com/office/drawing/2014/main" id="{EEEAC159-BF84-4DC3-994E-63488C1CA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322" y="1425427"/>
            <a:ext cx="6635356" cy="4727692"/>
          </a:xfrm>
          <a:prstGeom prst="rect">
            <a:avLst/>
          </a:prstGeom>
        </p:spPr>
      </p:pic>
    </p:spTree>
    <p:extLst>
      <p:ext uri="{BB962C8B-B14F-4D97-AF65-F5344CB8AC3E}">
        <p14:creationId xmlns:p14="http://schemas.microsoft.com/office/powerpoint/2010/main" val="112658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29FF-B1F2-4922-AA92-A151DA610565}"/>
              </a:ext>
            </a:extLst>
          </p:cNvPr>
          <p:cNvSpPr>
            <a:spLocks noGrp="1"/>
          </p:cNvSpPr>
          <p:nvPr>
            <p:ph type="title"/>
          </p:nvPr>
        </p:nvSpPr>
        <p:spPr/>
        <p:txBody>
          <a:bodyPr/>
          <a:lstStyle/>
          <a:p>
            <a:r>
              <a:rPr lang="en-US" dirty="0"/>
              <a:t>Recommendations – Resiliency</a:t>
            </a:r>
          </a:p>
        </p:txBody>
      </p:sp>
      <p:pic>
        <p:nvPicPr>
          <p:cNvPr id="6" name="Picture 4" descr="http://jpatokal.iki.fi/photo/travel/Japan/Kansai/Awaji/AkashiKaikyo_Bridge.JPG">
            <a:extLst>
              <a:ext uri="{FF2B5EF4-FFF2-40B4-BE49-F238E27FC236}">
                <a16:creationId xmlns:a16="http://schemas.microsoft.com/office/drawing/2014/main" id="{6D708392-A96C-4FC0-BBE5-3DB6323CD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508" y="1615340"/>
            <a:ext cx="6428984" cy="4420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065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29FF-B1F2-4922-AA92-A151DA610565}"/>
              </a:ext>
            </a:extLst>
          </p:cNvPr>
          <p:cNvSpPr>
            <a:spLocks noGrp="1"/>
          </p:cNvSpPr>
          <p:nvPr>
            <p:ph type="title"/>
          </p:nvPr>
        </p:nvSpPr>
        <p:spPr/>
        <p:txBody>
          <a:bodyPr/>
          <a:lstStyle/>
          <a:p>
            <a:r>
              <a:rPr lang="en-US" dirty="0"/>
              <a:t>Recommendations – Testing</a:t>
            </a:r>
          </a:p>
        </p:txBody>
      </p:sp>
      <p:sp>
        <p:nvSpPr>
          <p:cNvPr id="7" name="Rectangle 6">
            <a:extLst>
              <a:ext uri="{FF2B5EF4-FFF2-40B4-BE49-F238E27FC236}">
                <a16:creationId xmlns:a16="http://schemas.microsoft.com/office/drawing/2014/main" id="{E9648548-71A1-4605-A679-A1315FFE2C37}"/>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http://social.eli.ubc.ca/files/2011/08/fail.jpg</a:t>
            </a:r>
          </a:p>
        </p:txBody>
      </p:sp>
      <p:pic>
        <p:nvPicPr>
          <p:cNvPr id="5" name="Picture 4">
            <a:extLst>
              <a:ext uri="{FF2B5EF4-FFF2-40B4-BE49-F238E27FC236}">
                <a16:creationId xmlns:a16="http://schemas.microsoft.com/office/drawing/2014/main" id="{13548C2A-E5DC-4ADD-A800-71D2B8C4C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224" y="1601151"/>
            <a:ext cx="6857552" cy="4569916"/>
          </a:xfrm>
          <a:prstGeom prst="rect">
            <a:avLst/>
          </a:prstGeom>
        </p:spPr>
      </p:pic>
    </p:spTree>
    <p:extLst>
      <p:ext uri="{BB962C8B-B14F-4D97-AF65-F5344CB8AC3E}">
        <p14:creationId xmlns:p14="http://schemas.microsoft.com/office/powerpoint/2010/main" val="1243914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29FF-B1F2-4922-AA92-A151DA610565}"/>
              </a:ext>
            </a:extLst>
          </p:cNvPr>
          <p:cNvSpPr>
            <a:spLocks noGrp="1"/>
          </p:cNvSpPr>
          <p:nvPr>
            <p:ph type="title"/>
          </p:nvPr>
        </p:nvSpPr>
        <p:spPr/>
        <p:txBody>
          <a:bodyPr/>
          <a:lstStyle/>
          <a:p>
            <a:r>
              <a:rPr lang="en-US" dirty="0"/>
              <a:t>Recommendations – Testing</a:t>
            </a:r>
          </a:p>
        </p:txBody>
      </p:sp>
      <p:sp>
        <p:nvSpPr>
          <p:cNvPr id="7" name="Rectangle 6">
            <a:extLst>
              <a:ext uri="{FF2B5EF4-FFF2-40B4-BE49-F238E27FC236}">
                <a16:creationId xmlns:a16="http://schemas.microsoft.com/office/drawing/2014/main" id="{E9648548-71A1-4605-A679-A1315FFE2C37}"/>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http://www.mediadrumworld.com/wp-content/uploads/2016/12/MDRUM_Skating_on_Thin_Ice-10.jpg</a:t>
            </a:r>
          </a:p>
        </p:txBody>
      </p:sp>
      <p:pic>
        <p:nvPicPr>
          <p:cNvPr id="6" name="Picture 5">
            <a:extLst>
              <a:ext uri="{FF2B5EF4-FFF2-40B4-BE49-F238E27FC236}">
                <a16:creationId xmlns:a16="http://schemas.microsoft.com/office/drawing/2014/main" id="{88C9DCE2-4DCF-42F8-95B7-45D64AC5789F}"/>
              </a:ext>
            </a:extLst>
          </p:cNvPr>
          <p:cNvPicPr>
            <a:picLocks noChangeAspect="1"/>
          </p:cNvPicPr>
          <p:nvPr/>
        </p:nvPicPr>
        <p:blipFill>
          <a:blip r:embed="rId3"/>
          <a:stretch>
            <a:fillRect/>
          </a:stretch>
        </p:blipFill>
        <p:spPr>
          <a:xfrm>
            <a:off x="2644555" y="1550622"/>
            <a:ext cx="6902889" cy="4596587"/>
          </a:xfrm>
          <a:prstGeom prst="rect">
            <a:avLst/>
          </a:prstGeom>
        </p:spPr>
      </p:pic>
    </p:spTree>
    <p:extLst>
      <p:ext uri="{BB962C8B-B14F-4D97-AF65-F5344CB8AC3E}">
        <p14:creationId xmlns:p14="http://schemas.microsoft.com/office/powerpoint/2010/main" val="2273712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29FF-B1F2-4922-AA92-A151DA610565}"/>
              </a:ext>
            </a:extLst>
          </p:cNvPr>
          <p:cNvSpPr>
            <a:spLocks noGrp="1"/>
          </p:cNvSpPr>
          <p:nvPr>
            <p:ph type="title"/>
          </p:nvPr>
        </p:nvSpPr>
        <p:spPr/>
        <p:txBody>
          <a:bodyPr/>
          <a:lstStyle/>
          <a:p>
            <a:r>
              <a:rPr lang="en-US" dirty="0"/>
              <a:t>Recommendations – Testing</a:t>
            </a:r>
          </a:p>
        </p:txBody>
      </p:sp>
      <p:pic>
        <p:nvPicPr>
          <p:cNvPr id="5" name="Picture 4">
            <a:extLst>
              <a:ext uri="{FF2B5EF4-FFF2-40B4-BE49-F238E27FC236}">
                <a16:creationId xmlns:a16="http://schemas.microsoft.com/office/drawing/2014/main" id="{44B75E2D-A87E-4214-AF2C-C073F2B0C525}"/>
              </a:ext>
            </a:extLst>
          </p:cNvPr>
          <p:cNvPicPr>
            <a:picLocks noChangeAspect="1"/>
          </p:cNvPicPr>
          <p:nvPr/>
        </p:nvPicPr>
        <p:blipFill>
          <a:blip r:embed="rId3"/>
          <a:stretch>
            <a:fillRect/>
          </a:stretch>
        </p:blipFill>
        <p:spPr>
          <a:xfrm>
            <a:off x="2627291" y="1514637"/>
            <a:ext cx="6937417" cy="4684144"/>
          </a:xfrm>
          <a:prstGeom prst="rect">
            <a:avLst/>
          </a:prstGeom>
        </p:spPr>
      </p:pic>
    </p:spTree>
    <p:extLst>
      <p:ext uri="{BB962C8B-B14F-4D97-AF65-F5344CB8AC3E}">
        <p14:creationId xmlns:p14="http://schemas.microsoft.com/office/powerpoint/2010/main" val="4167026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29FF-B1F2-4922-AA92-A151DA610565}"/>
              </a:ext>
            </a:extLst>
          </p:cNvPr>
          <p:cNvSpPr>
            <a:spLocks noGrp="1"/>
          </p:cNvSpPr>
          <p:nvPr>
            <p:ph type="title"/>
          </p:nvPr>
        </p:nvSpPr>
        <p:spPr/>
        <p:txBody>
          <a:bodyPr/>
          <a:lstStyle/>
          <a:p>
            <a:r>
              <a:rPr lang="en-US" dirty="0"/>
              <a:t>Recommendations – Testing</a:t>
            </a:r>
          </a:p>
        </p:txBody>
      </p:sp>
      <p:pic>
        <p:nvPicPr>
          <p:cNvPr id="4" name="Picture 3">
            <a:extLst>
              <a:ext uri="{FF2B5EF4-FFF2-40B4-BE49-F238E27FC236}">
                <a16:creationId xmlns:a16="http://schemas.microsoft.com/office/drawing/2014/main" id="{43355995-1EE3-4A79-AEB3-215E94BBD62C}"/>
              </a:ext>
            </a:extLst>
          </p:cNvPr>
          <p:cNvPicPr>
            <a:picLocks noChangeAspect="1"/>
          </p:cNvPicPr>
          <p:nvPr/>
        </p:nvPicPr>
        <p:blipFill>
          <a:blip r:embed="rId3"/>
          <a:stretch>
            <a:fillRect/>
          </a:stretch>
        </p:blipFill>
        <p:spPr>
          <a:xfrm>
            <a:off x="322704" y="1498736"/>
            <a:ext cx="8373644" cy="3019846"/>
          </a:xfrm>
          <a:prstGeom prst="rect">
            <a:avLst/>
          </a:prstGeom>
          <a:ln>
            <a:solidFill>
              <a:schemeClr val="accent1">
                <a:shade val="50000"/>
              </a:schemeClr>
            </a:solidFill>
          </a:ln>
        </p:spPr>
      </p:pic>
      <p:pic>
        <p:nvPicPr>
          <p:cNvPr id="6" name="Picture 5">
            <a:extLst>
              <a:ext uri="{FF2B5EF4-FFF2-40B4-BE49-F238E27FC236}">
                <a16:creationId xmlns:a16="http://schemas.microsoft.com/office/drawing/2014/main" id="{B7EC3C3C-C013-40DB-A5F1-7D41C487DC97}"/>
              </a:ext>
            </a:extLst>
          </p:cNvPr>
          <p:cNvPicPr>
            <a:picLocks noChangeAspect="1"/>
          </p:cNvPicPr>
          <p:nvPr/>
        </p:nvPicPr>
        <p:blipFill>
          <a:blip r:embed="rId4"/>
          <a:stretch>
            <a:fillRect/>
          </a:stretch>
        </p:blipFill>
        <p:spPr>
          <a:xfrm>
            <a:off x="3721287" y="3027123"/>
            <a:ext cx="8117267" cy="3168834"/>
          </a:xfrm>
          <a:prstGeom prst="rect">
            <a:avLst/>
          </a:prstGeom>
          <a:ln>
            <a:solidFill>
              <a:schemeClr val="accent1">
                <a:shade val="50000"/>
              </a:schemeClr>
            </a:solidFill>
          </a:ln>
        </p:spPr>
      </p:pic>
    </p:spTree>
    <p:extLst>
      <p:ext uri="{BB962C8B-B14F-4D97-AF65-F5344CB8AC3E}">
        <p14:creationId xmlns:p14="http://schemas.microsoft.com/office/powerpoint/2010/main" val="182419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29FF-B1F2-4922-AA92-A151DA610565}"/>
              </a:ext>
            </a:extLst>
          </p:cNvPr>
          <p:cNvSpPr>
            <a:spLocks noGrp="1"/>
          </p:cNvSpPr>
          <p:nvPr>
            <p:ph type="title"/>
          </p:nvPr>
        </p:nvSpPr>
        <p:spPr/>
        <p:txBody>
          <a:bodyPr/>
          <a:lstStyle/>
          <a:p>
            <a:r>
              <a:rPr lang="en-US" dirty="0"/>
              <a:t>Recommendations – Reviews</a:t>
            </a:r>
          </a:p>
        </p:txBody>
      </p:sp>
      <p:sp>
        <p:nvSpPr>
          <p:cNvPr id="7" name="Rectangle 6">
            <a:extLst>
              <a:ext uri="{FF2B5EF4-FFF2-40B4-BE49-F238E27FC236}">
                <a16:creationId xmlns:a16="http://schemas.microsoft.com/office/drawing/2014/main" id="{E9648548-71A1-4605-A679-A1315FFE2C37}"/>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http://www.stellman-greene.com/blog/wp-content/uploads/2008/09/sally-code-review.png</a:t>
            </a:r>
          </a:p>
        </p:txBody>
      </p:sp>
      <p:pic>
        <p:nvPicPr>
          <p:cNvPr id="5" name="Picture 4">
            <a:extLst>
              <a:ext uri="{FF2B5EF4-FFF2-40B4-BE49-F238E27FC236}">
                <a16:creationId xmlns:a16="http://schemas.microsoft.com/office/drawing/2014/main" id="{45D69AD0-5B7E-4E22-A658-5E1C46133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0599" y="1489487"/>
            <a:ext cx="5310801" cy="4551060"/>
          </a:xfrm>
          <a:prstGeom prst="rect">
            <a:avLst/>
          </a:prstGeom>
        </p:spPr>
      </p:pic>
    </p:spTree>
    <p:extLst>
      <p:ext uri="{BB962C8B-B14F-4D97-AF65-F5344CB8AC3E}">
        <p14:creationId xmlns:p14="http://schemas.microsoft.com/office/powerpoint/2010/main" val="2295726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Downloads</a:t>
            </a:r>
          </a:p>
        </p:txBody>
      </p:sp>
      <p:sp>
        <p:nvSpPr>
          <p:cNvPr id="6" name="Content Placeholder 1">
            <a:extLst>
              <a:ext uri="{FF2B5EF4-FFF2-40B4-BE49-F238E27FC236}">
                <a16:creationId xmlns:a16="http://schemas.microsoft.com/office/drawing/2014/main" id="{29E132E5-7EC1-4996-9538-3D3118E352CF}"/>
              </a:ext>
            </a:extLst>
          </p:cNvPr>
          <p:cNvSpPr>
            <a:spLocks noGrp="1"/>
          </p:cNvSpPr>
          <p:nvPr>
            <p:ph idx="1"/>
          </p:nvPr>
        </p:nvSpPr>
        <p:spPr>
          <a:xfrm>
            <a:off x="432154" y="1592868"/>
            <a:ext cx="11430000" cy="4810845"/>
          </a:xfrm>
        </p:spPr>
        <p:txBody>
          <a:bodyPr anchor="ctr" anchorCtr="0"/>
          <a:lstStyle/>
          <a:p>
            <a:pPr marL="68580" indent="0" algn="ctr">
              <a:buNone/>
            </a:pPr>
            <a:r>
              <a:rPr lang="en-US" sz="2400" dirty="0"/>
              <a:t>https://github.com/JasonBock/Presentations/</a:t>
            </a:r>
          </a:p>
          <a:p>
            <a:pPr marL="68580" indent="0" algn="ctr">
              <a:buNone/>
            </a:pPr>
            <a:r>
              <a:rPr lang="en-US" sz="2400" dirty="0"/>
              <a:t>blob/master/Disasters%20in%20Software%20(and%20How%20to%20Avoid%20Them).pptx</a:t>
            </a:r>
          </a:p>
        </p:txBody>
      </p:sp>
    </p:spTree>
    <p:extLst>
      <p:ext uri="{BB962C8B-B14F-4D97-AF65-F5344CB8AC3E}">
        <p14:creationId xmlns:p14="http://schemas.microsoft.com/office/powerpoint/2010/main" val="3372829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29FF-B1F2-4922-AA92-A151DA610565}"/>
              </a:ext>
            </a:extLst>
          </p:cNvPr>
          <p:cNvSpPr>
            <a:spLocks noGrp="1"/>
          </p:cNvSpPr>
          <p:nvPr>
            <p:ph type="title"/>
          </p:nvPr>
        </p:nvSpPr>
        <p:spPr/>
        <p:txBody>
          <a:bodyPr/>
          <a:lstStyle/>
          <a:p>
            <a:r>
              <a:rPr lang="en-US" dirty="0"/>
              <a:t>Recommendations – Automation</a:t>
            </a:r>
          </a:p>
        </p:txBody>
      </p:sp>
      <p:sp>
        <p:nvSpPr>
          <p:cNvPr id="7" name="Rectangle 6">
            <a:extLst>
              <a:ext uri="{FF2B5EF4-FFF2-40B4-BE49-F238E27FC236}">
                <a16:creationId xmlns:a16="http://schemas.microsoft.com/office/drawing/2014/main" id="{E9648548-71A1-4605-A679-A1315FFE2C37}"/>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https://www.themanufacturer.com/wp-content/uploads/2015/06/Automotive-Robotics.jpg</a:t>
            </a:r>
          </a:p>
        </p:txBody>
      </p:sp>
      <p:pic>
        <p:nvPicPr>
          <p:cNvPr id="6" name="Picture 5">
            <a:extLst>
              <a:ext uri="{FF2B5EF4-FFF2-40B4-BE49-F238E27FC236}">
                <a16:creationId xmlns:a16="http://schemas.microsoft.com/office/drawing/2014/main" id="{DE4C644A-3398-4988-B30D-3649684FC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160" y="1533004"/>
            <a:ext cx="9297679" cy="4561674"/>
          </a:xfrm>
          <a:prstGeom prst="rect">
            <a:avLst/>
          </a:prstGeom>
        </p:spPr>
      </p:pic>
    </p:spTree>
    <p:extLst>
      <p:ext uri="{BB962C8B-B14F-4D97-AF65-F5344CB8AC3E}">
        <p14:creationId xmlns:p14="http://schemas.microsoft.com/office/powerpoint/2010/main" val="4242412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29FF-B1F2-4922-AA92-A151DA610565}"/>
              </a:ext>
            </a:extLst>
          </p:cNvPr>
          <p:cNvSpPr>
            <a:spLocks noGrp="1"/>
          </p:cNvSpPr>
          <p:nvPr>
            <p:ph type="title"/>
          </p:nvPr>
        </p:nvSpPr>
        <p:spPr/>
        <p:txBody>
          <a:bodyPr/>
          <a:lstStyle/>
          <a:p>
            <a:r>
              <a:rPr lang="en-US" dirty="0"/>
              <a:t>Recommendations – Culture</a:t>
            </a:r>
          </a:p>
        </p:txBody>
      </p:sp>
      <p:pic>
        <p:nvPicPr>
          <p:cNvPr id="5" name="Picture 4">
            <a:extLst>
              <a:ext uri="{FF2B5EF4-FFF2-40B4-BE49-F238E27FC236}">
                <a16:creationId xmlns:a16="http://schemas.microsoft.com/office/drawing/2014/main" id="{152395FD-8AB2-4AC9-87DC-87F2ED73C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633" y="1506288"/>
            <a:ext cx="8196734" cy="4683848"/>
          </a:xfrm>
          <a:prstGeom prst="rect">
            <a:avLst/>
          </a:prstGeom>
        </p:spPr>
      </p:pic>
    </p:spTree>
    <p:extLst>
      <p:ext uri="{BB962C8B-B14F-4D97-AF65-F5344CB8AC3E}">
        <p14:creationId xmlns:p14="http://schemas.microsoft.com/office/powerpoint/2010/main" val="1863530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29FF-B1F2-4922-AA92-A151DA610565}"/>
              </a:ext>
            </a:extLst>
          </p:cNvPr>
          <p:cNvSpPr>
            <a:spLocks noGrp="1"/>
          </p:cNvSpPr>
          <p:nvPr>
            <p:ph type="title"/>
          </p:nvPr>
        </p:nvSpPr>
        <p:spPr/>
        <p:txBody>
          <a:bodyPr/>
          <a:lstStyle/>
          <a:p>
            <a:r>
              <a:rPr lang="en-US" dirty="0"/>
              <a:t>Recommendations – Culture</a:t>
            </a:r>
          </a:p>
        </p:txBody>
      </p:sp>
      <p:pic>
        <p:nvPicPr>
          <p:cNvPr id="4" name="Picture 3">
            <a:extLst>
              <a:ext uri="{FF2B5EF4-FFF2-40B4-BE49-F238E27FC236}">
                <a16:creationId xmlns:a16="http://schemas.microsoft.com/office/drawing/2014/main" id="{33CB565E-0C37-4229-8D2C-01B73A30F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588" y="1690688"/>
            <a:ext cx="4500824" cy="4500824"/>
          </a:xfrm>
          <a:prstGeom prst="rect">
            <a:avLst/>
          </a:prstGeom>
        </p:spPr>
      </p:pic>
      <p:sp>
        <p:nvSpPr>
          <p:cNvPr id="6" name="Rectangle 5">
            <a:extLst>
              <a:ext uri="{FF2B5EF4-FFF2-40B4-BE49-F238E27FC236}">
                <a16:creationId xmlns:a16="http://schemas.microsoft.com/office/drawing/2014/main" id="{0EF66D05-7AE6-4EBC-8F7C-D9565A614E62}"/>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http://www.vectorfans.com/wp-content/uploads/2013/08/NASA-Logo-Vector.jpg</a:t>
            </a:r>
          </a:p>
        </p:txBody>
      </p:sp>
    </p:spTree>
    <p:extLst>
      <p:ext uri="{BB962C8B-B14F-4D97-AF65-F5344CB8AC3E}">
        <p14:creationId xmlns:p14="http://schemas.microsoft.com/office/powerpoint/2010/main" val="4129946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29FF-B1F2-4922-AA92-A151DA610565}"/>
              </a:ext>
            </a:extLst>
          </p:cNvPr>
          <p:cNvSpPr>
            <a:spLocks noGrp="1"/>
          </p:cNvSpPr>
          <p:nvPr>
            <p:ph type="title"/>
          </p:nvPr>
        </p:nvSpPr>
        <p:spPr/>
        <p:txBody>
          <a:bodyPr/>
          <a:lstStyle/>
          <a:p>
            <a:r>
              <a:rPr lang="en-US" dirty="0"/>
              <a:t>Recommendations – Culture</a:t>
            </a:r>
          </a:p>
        </p:txBody>
      </p:sp>
      <p:sp>
        <p:nvSpPr>
          <p:cNvPr id="6" name="Rectangle 5">
            <a:extLst>
              <a:ext uri="{FF2B5EF4-FFF2-40B4-BE49-F238E27FC236}">
                <a16:creationId xmlns:a16="http://schemas.microsoft.com/office/drawing/2014/main" id="{0EF66D05-7AE6-4EBC-8F7C-D9565A614E62}"/>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https://www.nasa.gov/sites/default/files/thumbnails/image/61a-s-0139.jpg</a:t>
            </a:r>
          </a:p>
          <a:p>
            <a:pPr algn="r"/>
            <a:r>
              <a:rPr lang="en-US" sz="1200" dirty="0">
                <a:latin typeface="+mj-lt"/>
                <a:cs typeface="Calibri" pitchFamily="34" charset="0"/>
              </a:rPr>
              <a:t>http://greenplanetethics.com/wordpress/wp-content/uploads/2011/01/story-28-1a-5challenger-68168.jpg</a:t>
            </a:r>
          </a:p>
        </p:txBody>
      </p:sp>
      <p:pic>
        <p:nvPicPr>
          <p:cNvPr id="5" name="Picture 4">
            <a:extLst>
              <a:ext uri="{FF2B5EF4-FFF2-40B4-BE49-F238E27FC236}">
                <a16:creationId xmlns:a16="http://schemas.microsoft.com/office/drawing/2014/main" id="{C55AC56E-1909-4E1C-93E7-4AF6CF8FE0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416" y="1506008"/>
            <a:ext cx="6365175" cy="4169190"/>
          </a:xfrm>
          <a:prstGeom prst="rect">
            <a:avLst/>
          </a:prstGeom>
        </p:spPr>
      </p:pic>
      <p:pic>
        <p:nvPicPr>
          <p:cNvPr id="7" name="Picture 6">
            <a:extLst>
              <a:ext uri="{FF2B5EF4-FFF2-40B4-BE49-F238E27FC236}">
                <a16:creationId xmlns:a16="http://schemas.microsoft.com/office/drawing/2014/main" id="{4E5ABD10-44DC-46E9-A076-825D73719CEB}"/>
              </a:ext>
            </a:extLst>
          </p:cNvPr>
          <p:cNvPicPr>
            <a:picLocks noChangeAspect="1"/>
          </p:cNvPicPr>
          <p:nvPr/>
        </p:nvPicPr>
        <p:blipFill>
          <a:blip r:embed="rId4"/>
          <a:stretch>
            <a:fillRect/>
          </a:stretch>
        </p:blipFill>
        <p:spPr>
          <a:xfrm>
            <a:off x="5674536" y="2240366"/>
            <a:ext cx="5986643" cy="3943701"/>
          </a:xfrm>
          <a:prstGeom prst="rect">
            <a:avLst/>
          </a:prstGeom>
        </p:spPr>
      </p:pic>
    </p:spTree>
    <p:extLst>
      <p:ext uri="{BB962C8B-B14F-4D97-AF65-F5344CB8AC3E}">
        <p14:creationId xmlns:p14="http://schemas.microsoft.com/office/powerpoint/2010/main" val="254539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29FF-B1F2-4922-AA92-A151DA610565}"/>
              </a:ext>
            </a:extLst>
          </p:cNvPr>
          <p:cNvSpPr>
            <a:spLocks noGrp="1"/>
          </p:cNvSpPr>
          <p:nvPr>
            <p:ph type="title"/>
          </p:nvPr>
        </p:nvSpPr>
        <p:spPr/>
        <p:txBody>
          <a:bodyPr/>
          <a:lstStyle/>
          <a:p>
            <a:r>
              <a:rPr lang="en-US" dirty="0"/>
              <a:t>Recommendations – Culture</a:t>
            </a:r>
          </a:p>
        </p:txBody>
      </p:sp>
      <p:sp>
        <p:nvSpPr>
          <p:cNvPr id="6" name="Rectangle 5">
            <a:extLst>
              <a:ext uri="{FF2B5EF4-FFF2-40B4-BE49-F238E27FC236}">
                <a16:creationId xmlns:a16="http://schemas.microsoft.com/office/drawing/2014/main" id="{0EF66D05-7AE6-4EBC-8F7C-D9565A614E62}"/>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https://www.youtube.com/channel/UCs8CngdZwLVpcmV2wpCm1mQ</a:t>
            </a:r>
          </a:p>
        </p:txBody>
      </p:sp>
      <p:pic>
        <p:nvPicPr>
          <p:cNvPr id="8" name="Picture 7">
            <a:extLst>
              <a:ext uri="{FF2B5EF4-FFF2-40B4-BE49-F238E27FC236}">
                <a16:creationId xmlns:a16="http://schemas.microsoft.com/office/drawing/2014/main" id="{2759292A-6513-4166-8F14-C0B20E4DDB03}"/>
              </a:ext>
            </a:extLst>
          </p:cNvPr>
          <p:cNvPicPr>
            <a:picLocks noChangeAspect="1"/>
          </p:cNvPicPr>
          <p:nvPr/>
        </p:nvPicPr>
        <p:blipFill>
          <a:blip r:embed="rId3"/>
          <a:stretch>
            <a:fillRect/>
          </a:stretch>
        </p:blipFill>
        <p:spPr>
          <a:xfrm>
            <a:off x="698565" y="1524893"/>
            <a:ext cx="5414090" cy="3352073"/>
          </a:xfrm>
          <a:prstGeom prst="rect">
            <a:avLst/>
          </a:prstGeom>
        </p:spPr>
      </p:pic>
      <p:pic>
        <p:nvPicPr>
          <p:cNvPr id="9" name="Picture 8">
            <a:extLst>
              <a:ext uri="{FF2B5EF4-FFF2-40B4-BE49-F238E27FC236}">
                <a16:creationId xmlns:a16="http://schemas.microsoft.com/office/drawing/2014/main" id="{56C9E677-6D1C-40D7-A863-EDAE3D0EAFBD}"/>
              </a:ext>
            </a:extLst>
          </p:cNvPr>
          <p:cNvPicPr>
            <a:picLocks noChangeAspect="1"/>
          </p:cNvPicPr>
          <p:nvPr/>
        </p:nvPicPr>
        <p:blipFill>
          <a:blip r:embed="rId4"/>
          <a:stretch>
            <a:fillRect/>
          </a:stretch>
        </p:blipFill>
        <p:spPr>
          <a:xfrm>
            <a:off x="3688268" y="2169216"/>
            <a:ext cx="4957091" cy="3352073"/>
          </a:xfrm>
          <a:prstGeom prst="rect">
            <a:avLst/>
          </a:prstGeom>
        </p:spPr>
      </p:pic>
      <p:pic>
        <p:nvPicPr>
          <p:cNvPr id="10" name="Picture 9">
            <a:extLst>
              <a:ext uri="{FF2B5EF4-FFF2-40B4-BE49-F238E27FC236}">
                <a16:creationId xmlns:a16="http://schemas.microsoft.com/office/drawing/2014/main" id="{27DA2113-3AEC-4DBE-ACCC-E6318A8CCD01}"/>
              </a:ext>
            </a:extLst>
          </p:cNvPr>
          <p:cNvPicPr>
            <a:picLocks noChangeAspect="1"/>
          </p:cNvPicPr>
          <p:nvPr/>
        </p:nvPicPr>
        <p:blipFill>
          <a:blip r:embed="rId5"/>
          <a:stretch>
            <a:fillRect/>
          </a:stretch>
        </p:blipFill>
        <p:spPr>
          <a:xfrm>
            <a:off x="6910081" y="2719469"/>
            <a:ext cx="4764468" cy="3276425"/>
          </a:xfrm>
          <a:prstGeom prst="rect">
            <a:avLst/>
          </a:prstGeom>
        </p:spPr>
      </p:pic>
    </p:spTree>
    <p:extLst>
      <p:ext uri="{BB962C8B-B14F-4D97-AF65-F5344CB8AC3E}">
        <p14:creationId xmlns:p14="http://schemas.microsoft.com/office/powerpoint/2010/main" val="314462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29FF-B1F2-4922-AA92-A151DA610565}"/>
              </a:ext>
            </a:extLst>
          </p:cNvPr>
          <p:cNvSpPr>
            <a:spLocks noGrp="1"/>
          </p:cNvSpPr>
          <p:nvPr>
            <p:ph type="title"/>
          </p:nvPr>
        </p:nvSpPr>
        <p:spPr/>
        <p:txBody>
          <a:bodyPr/>
          <a:lstStyle/>
          <a:p>
            <a:r>
              <a:rPr lang="en-US" dirty="0"/>
              <a:t>Recommendations – Culture</a:t>
            </a:r>
          </a:p>
        </p:txBody>
      </p:sp>
      <p:sp>
        <p:nvSpPr>
          <p:cNvPr id="6" name="Rectangle 5">
            <a:extLst>
              <a:ext uri="{FF2B5EF4-FFF2-40B4-BE49-F238E27FC236}">
                <a16:creationId xmlns:a16="http://schemas.microsoft.com/office/drawing/2014/main" id="{0EF66D05-7AE6-4EBC-8F7C-D9565A614E62}"/>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https://www.amazon.com/Challenger-Launch-Decision-Technology-Deviance/dp/0226851753/</a:t>
            </a:r>
          </a:p>
          <a:p>
            <a:pPr algn="r"/>
            <a:r>
              <a:rPr lang="en-US" sz="1200" dirty="0">
                <a:latin typeface="+mj-lt"/>
                <a:cs typeface="Calibri" pitchFamily="34" charset="0"/>
              </a:rPr>
              <a:t>https://en.wikipedia.org/wiki/Space_Shuttle_Columbia_disaster</a:t>
            </a:r>
          </a:p>
        </p:txBody>
      </p:sp>
      <p:pic>
        <p:nvPicPr>
          <p:cNvPr id="7" name="Picture 6">
            <a:extLst>
              <a:ext uri="{FF2B5EF4-FFF2-40B4-BE49-F238E27FC236}">
                <a16:creationId xmlns:a16="http://schemas.microsoft.com/office/drawing/2014/main" id="{BC711E29-6006-4DA4-AEDC-D7D5F164E89A}"/>
              </a:ext>
            </a:extLst>
          </p:cNvPr>
          <p:cNvPicPr>
            <a:picLocks noChangeAspect="1"/>
          </p:cNvPicPr>
          <p:nvPr/>
        </p:nvPicPr>
        <p:blipFill>
          <a:blip r:embed="rId3"/>
          <a:stretch>
            <a:fillRect/>
          </a:stretch>
        </p:blipFill>
        <p:spPr>
          <a:xfrm>
            <a:off x="1780797" y="1506075"/>
            <a:ext cx="3355990" cy="4682645"/>
          </a:xfrm>
          <a:prstGeom prst="rect">
            <a:avLst/>
          </a:prstGeom>
        </p:spPr>
      </p:pic>
      <p:sp>
        <p:nvSpPr>
          <p:cNvPr id="11" name="TextBox 10">
            <a:extLst>
              <a:ext uri="{FF2B5EF4-FFF2-40B4-BE49-F238E27FC236}">
                <a16:creationId xmlns:a16="http://schemas.microsoft.com/office/drawing/2014/main" id="{3B0B8BF4-9439-4343-88AC-7EEA4A277565}"/>
              </a:ext>
            </a:extLst>
          </p:cNvPr>
          <p:cNvSpPr txBox="1"/>
          <p:nvPr/>
        </p:nvSpPr>
        <p:spPr>
          <a:xfrm>
            <a:off x="6250255" y="1672917"/>
            <a:ext cx="4745530" cy="707886"/>
          </a:xfrm>
          <a:prstGeom prst="rect">
            <a:avLst/>
          </a:prstGeom>
          <a:noFill/>
        </p:spPr>
        <p:txBody>
          <a:bodyPr wrap="none" rtlCol="0">
            <a:spAutoFit/>
          </a:bodyPr>
          <a:lstStyle/>
          <a:p>
            <a:pPr algn="ctr"/>
            <a:r>
              <a:rPr lang="en-US" sz="4000" dirty="0"/>
              <a:t>Production of Culture</a:t>
            </a:r>
          </a:p>
        </p:txBody>
      </p:sp>
      <p:sp>
        <p:nvSpPr>
          <p:cNvPr id="12" name="TextBox 11">
            <a:extLst>
              <a:ext uri="{FF2B5EF4-FFF2-40B4-BE49-F238E27FC236}">
                <a16:creationId xmlns:a16="http://schemas.microsoft.com/office/drawing/2014/main" id="{9EAE1C88-3ECA-42A0-94C9-4CDC69A808D3}"/>
              </a:ext>
            </a:extLst>
          </p:cNvPr>
          <p:cNvSpPr txBox="1"/>
          <p:nvPr/>
        </p:nvSpPr>
        <p:spPr>
          <a:xfrm>
            <a:off x="5696417" y="2652485"/>
            <a:ext cx="5853205" cy="707886"/>
          </a:xfrm>
          <a:prstGeom prst="rect">
            <a:avLst/>
          </a:prstGeom>
          <a:noFill/>
        </p:spPr>
        <p:txBody>
          <a:bodyPr wrap="none" rtlCol="0">
            <a:spAutoFit/>
          </a:bodyPr>
          <a:lstStyle/>
          <a:p>
            <a:pPr algn="ctr"/>
            <a:r>
              <a:rPr lang="en-US" sz="4000" dirty="0"/>
              <a:t>Normalization of Deviance</a:t>
            </a:r>
          </a:p>
        </p:txBody>
      </p:sp>
      <p:sp>
        <p:nvSpPr>
          <p:cNvPr id="13" name="Rectangle 12">
            <a:extLst>
              <a:ext uri="{FF2B5EF4-FFF2-40B4-BE49-F238E27FC236}">
                <a16:creationId xmlns:a16="http://schemas.microsoft.com/office/drawing/2014/main" id="{E3AE3303-FFF1-4C3B-9AA1-9B48B7A19161}"/>
              </a:ext>
            </a:extLst>
          </p:cNvPr>
          <p:cNvSpPr/>
          <p:nvPr/>
        </p:nvSpPr>
        <p:spPr>
          <a:xfrm>
            <a:off x="5684644" y="3632053"/>
            <a:ext cx="6096000" cy="2554545"/>
          </a:xfrm>
          <a:prstGeom prst="rect">
            <a:avLst/>
          </a:prstGeom>
        </p:spPr>
        <p:txBody>
          <a:bodyPr>
            <a:spAutoFit/>
          </a:bodyPr>
          <a:lstStyle/>
          <a:p>
            <a:pPr algn="ctr"/>
            <a:r>
              <a:rPr lang="en-US" sz="3200" dirty="0">
                <a:solidFill>
                  <a:srgbClr val="222222"/>
                </a:solidFill>
              </a:rPr>
              <a:t>“NASA management became accustomed to … phenomena when no serious consequences resulted from these earlier episodes”</a:t>
            </a:r>
            <a:endParaRPr lang="en-US" sz="3200" dirty="0"/>
          </a:p>
        </p:txBody>
      </p:sp>
    </p:spTree>
    <p:extLst>
      <p:ext uri="{BB962C8B-B14F-4D97-AF65-F5344CB8AC3E}">
        <p14:creationId xmlns:p14="http://schemas.microsoft.com/office/powerpoint/2010/main" val="2750470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29FF-B1F2-4922-AA92-A151DA610565}"/>
              </a:ext>
            </a:extLst>
          </p:cNvPr>
          <p:cNvSpPr>
            <a:spLocks noGrp="1"/>
          </p:cNvSpPr>
          <p:nvPr>
            <p:ph type="title"/>
          </p:nvPr>
        </p:nvSpPr>
        <p:spPr/>
        <p:txBody>
          <a:bodyPr/>
          <a:lstStyle/>
          <a:p>
            <a:r>
              <a:rPr lang="en-US" dirty="0"/>
              <a:t>Recommendations – Culture</a:t>
            </a:r>
          </a:p>
        </p:txBody>
      </p:sp>
      <p:sp>
        <p:nvSpPr>
          <p:cNvPr id="6" name="Rectangle 5">
            <a:extLst>
              <a:ext uri="{FF2B5EF4-FFF2-40B4-BE49-F238E27FC236}">
                <a16:creationId xmlns:a16="http://schemas.microsoft.com/office/drawing/2014/main" id="{0EF66D05-7AE6-4EBC-8F7C-D9565A614E62}"/>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https://upload.wikimedia.org/</a:t>
            </a:r>
            <a:r>
              <a:rPr lang="en-US" sz="1200" dirty="0" err="1">
                <a:latin typeface="+mj-lt"/>
                <a:cs typeface="Calibri" pitchFamily="34" charset="0"/>
              </a:rPr>
              <a:t>wikipedia</a:t>
            </a:r>
            <a:r>
              <a:rPr lang="en-US" sz="1200" dirty="0">
                <a:latin typeface="+mj-lt"/>
                <a:cs typeface="Calibri" pitchFamily="34" charset="0"/>
              </a:rPr>
              <a:t>/commons/6/69/Space_Shuttle_Columbia_lands_following_STS-62_on_18_March_1994..jpg</a:t>
            </a:r>
          </a:p>
          <a:p>
            <a:pPr algn="r"/>
            <a:r>
              <a:rPr lang="en-US" sz="1200" dirty="0">
                <a:latin typeface="+mj-lt"/>
                <a:cs typeface="Calibri" pitchFamily="34" charset="0"/>
              </a:rPr>
              <a:t>http://www.abc.net.au/news/image/2785714-3x2-940x627.jpg</a:t>
            </a:r>
          </a:p>
        </p:txBody>
      </p:sp>
      <p:pic>
        <p:nvPicPr>
          <p:cNvPr id="8" name="Picture 7">
            <a:extLst>
              <a:ext uri="{FF2B5EF4-FFF2-40B4-BE49-F238E27FC236}">
                <a16:creationId xmlns:a16="http://schemas.microsoft.com/office/drawing/2014/main" id="{E1FB3052-4A7F-4657-9B4E-284AEF375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911" y="1507258"/>
            <a:ext cx="5687484" cy="4004400"/>
          </a:xfrm>
          <a:prstGeom prst="rect">
            <a:avLst/>
          </a:prstGeom>
        </p:spPr>
      </p:pic>
      <p:pic>
        <p:nvPicPr>
          <p:cNvPr id="9" name="Picture 8">
            <a:extLst>
              <a:ext uri="{FF2B5EF4-FFF2-40B4-BE49-F238E27FC236}">
                <a16:creationId xmlns:a16="http://schemas.microsoft.com/office/drawing/2014/main" id="{D17B0769-FE2A-4160-A633-1DA0A163D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425" y="2150003"/>
            <a:ext cx="5778940" cy="3854676"/>
          </a:xfrm>
          <a:prstGeom prst="rect">
            <a:avLst/>
          </a:prstGeom>
        </p:spPr>
      </p:pic>
    </p:spTree>
    <p:extLst>
      <p:ext uri="{BB962C8B-B14F-4D97-AF65-F5344CB8AC3E}">
        <p14:creationId xmlns:p14="http://schemas.microsoft.com/office/powerpoint/2010/main" val="275084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29FF-B1F2-4922-AA92-A151DA610565}"/>
              </a:ext>
            </a:extLst>
          </p:cNvPr>
          <p:cNvSpPr>
            <a:spLocks noGrp="1"/>
          </p:cNvSpPr>
          <p:nvPr>
            <p:ph type="title"/>
          </p:nvPr>
        </p:nvSpPr>
        <p:spPr/>
        <p:txBody>
          <a:bodyPr/>
          <a:lstStyle/>
          <a:p>
            <a:r>
              <a:rPr lang="en-US" dirty="0"/>
              <a:t>Recommendations – Culture</a:t>
            </a:r>
          </a:p>
        </p:txBody>
      </p:sp>
      <p:sp>
        <p:nvSpPr>
          <p:cNvPr id="6" name="Rectangle 5">
            <a:extLst>
              <a:ext uri="{FF2B5EF4-FFF2-40B4-BE49-F238E27FC236}">
                <a16:creationId xmlns:a16="http://schemas.microsoft.com/office/drawing/2014/main" id="{0EF66D05-7AE6-4EBC-8F7C-D9565A614E62}"/>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https://www.youtube.com/watch?v=IgQ3ekcvyRA</a:t>
            </a:r>
          </a:p>
          <a:p>
            <a:pPr algn="r"/>
            <a:r>
              <a:rPr lang="en-US" sz="1200" dirty="0">
                <a:latin typeface="+mj-lt"/>
                <a:cs typeface="Calibri" pitchFamily="34" charset="0"/>
              </a:rPr>
              <a:t>https://upload.wikimedia.org/wikipedia/commons/7/7f/STS-107_Columbia_entry_imaged_from_ground.jpg</a:t>
            </a:r>
          </a:p>
        </p:txBody>
      </p:sp>
      <p:pic>
        <p:nvPicPr>
          <p:cNvPr id="7" name="Picture 6">
            <a:extLst>
              <a:ext uri="{FF2B5EF4-FFF2-40B4-BE49-F238E27FC236}">
                <a16:creationId xmlns:a16="http://schemas.microsoft.com/office/drawing/2014/main" id="{927062D3-0463-4D02-A88F-9675DE31E1F2}"/>
              </a:ext>
            </a:extLst>
          </p:cNvPr>
          <p:cNvPicPr>
            <a:picLocks noChangeAspect="1"/>
          </p:cNvPicPr>
          <p:nvPr/>
        </p:nvPicPr>
        <p:blipFill>
          <a:blip r:embed="rId3"/>
          <a:stretch>
            <a:fillRect/>
          </a:stretch>
        </p:blipFill>
        <p:spPr>
          <a:xfrm>
            <a:off x="531627" y="1319508"/>
            <a:ext cx="4968591" cy="3012367"/>
          </a:xfrm>
          <a:prstGeom prst="rect">
            <a:avLst/>
          </a:prstGeom>
        </p:spPr>
      </p:pic>
      <p:pic>
        <p:nvPicPr>
          <p:cNvPr id="10" name="Picture 9">
            <a:extLst>
              <a:ext uri="{FF2B5EF4-FFF2-40B4-BE49-F238E27FC236}">
                <a16:creationId xmlns:a16="http://schemas.microsoft.com/office/drawing/2014/main" id="{68619C0D-8C54-4685-AFCD-5B93AC744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6614" y="2151548"/>
            <a:ext cx="4164945" cy="3123709"/>
          </a:xfrm>
          <a:prstGeom prst="rect">
            <a:avLst/>
          </a:prstGeom>
        </p:spPr>
      </p:pic>
      <p:pic>
        <p:nvPicPr>
          <p:cNvPr id="11" name="Picture 10">
            <a:extLst>
              <a:ext uri="{FF2B5EF4-FFF2-40B4-BE49-F238E27FC236}">
                <a16:creationId xmlns:a16="http://schemas.microsoft.com/office/drawing/2014/main" id="{C1508BD9-B6BC-43A5-BEB2-2359F59A67B1}"/>
              </a:ext>
            </a:extLst>
          </p:cNvPr>
          <p:cNvPicPr>
            <a:picLocks noChangeAspect="1"/>
          </p:cNvPicPr>
          <p:nvPr/>
        </p:nvPicPr>
        <p:blipFill>
          <a:blip r:embed="rId5"/>
          <a:stretch>
            <a:fillRect/>
          </a:stretch>
        </p:blipFill>
        <p:spPr>
          <a:xfrm>
            <a:off x="6804946" y="2889601"/>
            <a:ext cx="4968592" cy="3280967"/>
          </a:xfrm>
          <a:prstGeom prst="rect">
            <a:avLst/>
          </a:prstGeom>
        </p:spPr>
      </p:pic>
    </p:spTree>
    <p:extLst>
      <p:ext uri="{BB962C8B-B14F-4D97-AF65-F5344CB8AC3E}">
        <p14:creationId xmlns:p14="http://schemas.microsoft.com/office/powerpoint/2010/main" val="15386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29FF-B1F2-4922-AA92-A151DA610565}"/>
              </a:ext>
            </a:extLst>
          </p:cNvPr>
          <p:cNvSpPr>
            <a:spLocks noGrp="1"/>
          </p:cNvSpPr>
          <p:nvPr>
            <p:ph type="title"/>
          </p:nvPr>
        </p:nvSpPr>
        <p:spPr/>
        <p:txBody>
          <a:bodyPr/>
          <a:lstStyle/>
          <a:p>
            <a:r>
              <a:rPr lang="en-US" dirty="0"/>
              <a:t>Recommendations – Culture</a:t>
            </a:r>
          </a:p>
        </p:txBody>
      </p:sp>
      <p:sp>
        <p:nvSpPr>
          <p:cNvPr id="6" name="Rectangle 5">
            <a:extLst>
              <a:ext uri="{FF2B5EF4-FFF2-40B4-BE49-F238E27FC236}">
                <a16:creationId xmlns:a16="http://schemas.microsoft.com/office/drawing/2014/main" id="{0EF66D05-7AE6-4EBC-8F7C-D9565A614E62}"/>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https://en.wikipedia.org/wiki/Space_Shuttle_Columbia_disaster</a:t>
            </a:r>
          </a:p>
        </p:txBody>
      </p:sp>
      <p:sp>
        <p:nvSpPr>
          <p:cNvPr id="7" name="Content Placeholder 1">
            <a:extLst>
              <a:ext uri="{FF2B5EF4-FFF2-40B4-BE49-F238E27FC236}">
                <a16:creationId xmlns:a16="http://schemas.microsoft.com/office/drawing/2014/main" id="{84B29345-A42C-450E-8064-196B4D989305}"/>
              </a:ext>
            </a:extLst>
          </p:cNvPr>
          <p:cNvSpPr>
            <a:spLocks noGrp="1"/>
          </p:cNvSpPr>
          <p:nvPr>
            <p:ph idx="1"/>
          </p:nvPr>
        </p:nvSpPr>
        <p:spPr>
          <a:xfrm>
            <a:off x="381000" y="2226649"/>
            <a:ext cx="11430000" cy="2915075"/>
          </a:xfrm>
        </p:spPr>
        <p:txBody>
          <a:bodyPr anchor="ctr"/>
          <a:lstStyle/>
          <a:p>
            <a:pPr marL="0" indent="0">
              <a:buNone/>
            </a:pPr>
            <a:r>
              <a:rPr lang="en-US" dirty="0"/>
              <a:t>“…never did we talk about [the RCC] because we all thought that it was impenetrable ... I spent fourteen years in the space program flying, thinking that I had this huge mass that was about five or six inches thick on the leading edge of the wing. And, to find after Columbia that it was fractions of an inch thick, and that it wasn't as strong as the Fiberglass on your Corvette, that was an eye-opener, and I think for all of us ... the best minds that I know of, in and outside of NASA, never envisioned that as a failure mode.”</a:t>
            </a:r>
          </a:p>
        </p:txBody>
      </p:sp>
    </p:spTree>
    <p:extLst>
      <p:ext uri="{BB962C8B-B14F-4D97-AF65-F5344CB8AC3E}">
        <p14:creationId xmlns:p14="http://schemas.microsoft.com/office/powerpoint/2010/main" val="128872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29FF-B1F2-4922-AA92-A151DA610565}"/>
              </a:ext>
            </a:extLst>
          </p:cNvPr>
          <p:cNvSpPr>
            <a:spLocks noGrp="1"/>
          </p:cNvSpPr>
          <p:nvPr>
            <p:ph type="title"/>
          </p:nvPr>
        </p:nvSpPr>
        <p:spPr/>
        <p:txBody>
          <a:bodyPr/>
          <a:lstStyle/>
          <a:p>
            <a:r>
              <a:rPr lang="en-US" dirty="0"/>
              <a:t>Conclusions</a:t>
            </a:r>
          </a:p>
        </p:txBody>
      </p:sp>
      <p:sp>
        <p:nvSpPr>
          <p:cNvPr id="6" name="Rectangle 5">
            <a:extLst>
              <a:ext uri="{FF2B5EF4-FFF2-40B4-BE49-F238E27FC236}">
                <a16:creationId xmlns:a16="http://schemas.microsoft.com/office/drawing/2014/main" id="{0EF66D05-7AE6-4EBC-8F7C-D9565A614E62}"/>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http://a.fod4.com/images/user_photos/1185548/staples-easy-button-1_square_fullsize.png</a:t>
            </a:r>
          </a:p>
        </p:txBody>
      </p:sp>
      <p:pic>
        <p:nvPicPr>
          <p:cNvPr id="8" name="Picture 7">
            <a:extLst>
              <a:ext uri="{FF2B5EF4-FFF2-40B4-BE49-F238E27FC236}">
                <a16:creationId xmlns:a16="http://schemas.microsoft.com/office/drawing/2014/main" id="{1046B5A3-B3FC-4C11-A19E-E7D01575A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7970" y="1788222"/>
            <a:ext cx="4281016" cy="4281016"/>
          </a:xfrm>
          <a:prstGeom prst="rect">
            <a:avLst/>
          </a:prstGeom>
        </p:spPr>
      </p:pic>
      <p:sp>
        <p:nvSpPr>
          <p:cNvPr id="9" name="Oval 8">
            <a:extLst>
              <a:ext uri="{FF2B5EF4-FFF2-40B4-BE49-F238E27FC236}">
                <a16:creationId xmlns:a16="http://schemas.microsoft.com/office/drawing/2014/main" id="{3A26FD47-8A2C-496C-B165-D91BADA7E457}"/>
              </a:ext>
            </a:extLst>
          </p:cNvPr>
          <p:cNvSpPr/>
          <p:nvPr/>
        </p:nvSpPr>
        <p:spPr>
          <a:xfrm>
            <a:off x="3700272" y="1404081"/>
            <a:ext cx="4791456" cy="4793063"/>
          </a:xfrm>
          <a:prstGeom prst="ellipse">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44270AB7-675A-4AF6-BB03-63923EC3F503}"/>
              </a:ext>
            </a:extLst>
          </p:cNvPr>
          <p:cNvCxnSpPr>
            <a:stCxn id="9" idx="1"/>
            <a:endCxn id="9" idx="5"/>
          </p:cNvCxnSpPr>
          <p:nvPr/>
        </p:nvCxnSpPr>
        <p:spPr>
          <a:xfrm>
            <a:off x="4401964" y="2106009"/>
            <a:ext cx="3388072" cy="3389207"/>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404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Definitions</a:t>
            </a:r>
          </a:p>
          <a:p>
            <a:r>
              <a:rPr lang="en-US" dirty="0"/>
              <a:t>Examples</a:t>
            </a:r>
          </a:p>
          <a:p>
            <a:r>
              <a:rPr lang="en-US" dirty="0"/>
              <a:t>Recommendations</a:t>
            </a:r>
          </a:p>
          <a:p>
            <a:r>
              <a:rPr lang="en-US" dirty="0"/>
              <a:t>Conclusions</a:t>
            </a:r>
          </a:p>
        </p:txBody>
      </p:sp>
      <p:sp>
        <p:nvSpPr>
          <p:cNvPr id="4" name="TextBox 3">
            <a:extLst>
              <a:ext uri="{FF2B5EF4-FFF2-40B4-BE49-F238E27FC236}">
                <a16:creationId xmlns:a16="http://schemas.microsoft.com/office/drawing/2014/main" id="{8DBBCDCA-2107-4E8B-88C2-5B1AA2C9D02E}"/>
              </a:ext>
            </a:extLst>
          </p:cNvPr>
          <p:cNvSpPr txBox="1"/>
          <p:nvPr/>
        </p:nvSpPr>
        <p:spPr>
          <a:xfrm>
            <a:off x="1874603" y="5111571"/>
            <a:ext cx="9913228" cy="1200329"/>
          </a:xfrm>
          <a:prstGeom prst="rect">
            <a:avLst/>
          </a:prstGeom>
          <a:noFill/>
        </p:spPr>
        <p:txBody>
          <a:bodyPr wrap="none" rtlCol="0">
            <a:spAutoFit/>
          </a:bodyPr>
          <a:lstStyle/>
          <a:p>
            <a:pPr algn="ctr"/>
            <a:r>
              <a:rPr lang="en-US" sz="2400" dirty="0"/>
              <a:t>Remember…</a:t>
            </a:r>
          </a:p>
          <a:p>
            <a:pPr algn="ctr"/>
            <a:r>
              <a:rPr lang="en-US" sz="2400" dirty="0"/>
              <a:t>https://github.com/JasonBock/Presentations/blob/master/</a:t>
            </a:r>
          </a:p>
          <a:p>
            <a:pPr algn="ctr"/>
            <a:r>
              <a:rPr lang="en-US" sz="2400" dirty="0"/>
              <a:t>Disasters%20in%20Software%20(and%20How%20to%20Avoid%20Them).pptx</a:t>
            </a:r>
          </a:p>
        </p:txBody>
      </p:sp>
    </p:spTree>
    <p:extLst>
      <p:ext uri="{BB962C8B-B14F-4D97-AF65-F5344CB8AC3E}">
        <p14:creationId xmlns:p14="http://schemas.microsoft.com/office/powerpoint/2010/main" val="1694529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29FF-B1F2-4922-AA92-A151DA610565}"/>
              </a:ext>
            </a:extLst>
          </p:cNvPr>
          <p:cNvSpPr>
            <a:spLocks noGrp="1"/>
          </p:cNvSpPr>
          <p:nvPr>
            <p:ph type="title"/>
          </p:nvPr>
        </p:nvSpPr>
        <p:spPr/>
        <p:txBody>
          <a:bodyPr/>
          <a:lstStyle/>
          <a:p>
            <a:r>
              <a:rPr lang="en-US" dirty="0"/>
              <a:t>Conclusions</a:t>
            </a:r>
          </a:p>
        </p:txBody>
      </p:sp>
      <p:sp>
        <p:nvSpPr>
          <p:cNvPr id="6" name="Rectangle 5">
            <a:extLst>
              <a:ext uri="{FF2B5EF4-FFF2-40B4-BE49-F238E27FC236}">
                <a16:creationId xmlns:a16="http://schemas.microsoft.com/office/drawing/2014/main" id="{0EF66D05-7AE6-4EBC-8F7C-D9565A614E62}"/>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https://assets.wired.com/photos/w_1400/wp-content/uploads/2016/08/Wired_Olympics_Week2_04.jpg</a:t>
            </a:r>
          </a:p>
        </p:txBody>
      </p:sp>
      <p:pic>
        <p:nvPicPr>
          <p:cNvPr id="11" name="Picture 10">
            <a:extLst>
              <a:ext uri="{FF2B5EF4-FFF2-40B4-BE49-F238E27FC236}">
                <a16:creationId xmlns:a16="http://schemas.microsoft.com/office/drawing/2014/main" id="{927C849F-34B5-4534-9EFD-1EE9AEBF7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5954" y="1602105"/>
            <a:ext cx="6580091" cy="4385161"/>
          </a:xfrm>
          <a:prstGeom prst="rect">
            <a:avLst/>
          </a:prstGeom>
        </p:spPr>
      </p:pic>
    </p:spTree>
    <p:extLst>
      <p:ext uri="{BB962C8B-B14F-4D97-AF65-F5344CB8AC3E}">
        <p14:creationId xmlns:p14="http://schemas.microsoft.com/office/powerpoint/2010/main" val="1667200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Disasters in Software (and How to Avoid Them)</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
        <p:nvSpPr>
          <p:cNvPr id="5" name="TextBox 4">
            <a:extLst>
              <a:ext uri="{FF2B5EF4-FFF2-40B4-BE49-F238E27FC236}">
                <a16:creationId xmlns:a16="http://schemas.microsoft.com/office/drawing/2014/main" id="{04B3E84D-B7D6-46FB-BE35-D3CFB2E1E0CD}"/>
              </a:ext>
            </a:extLst>
          </p:cNvPr>
          <p:cNvSpPr txBox="1"/>
          <p:nvPr/>
        </p:nvSpPr>
        <p:spPr>
          <a:xfrm>
            <a:off x="0" y="5592726"/>
            <a:ext cx="9670912" cy="1265274"/>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https://github.com/JasonBock/Presentations/blob/master/Disasters%20in%20Software%20(and%20How%20to%20Avoid%20Them).pptx</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025590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Definitions</a:t>
            </a:r>
          </a:p>
        </p:txBody>
      </p:sp>
      <p:pic>
        <p:nvPicPr>
          <p:cNvPr id="7" name="Picture 6">
            <a:extLst>
              <a:ext uri="{FF2B5EF4-FFF2-40B4-BE49-F238E27FC236}">
                <a16:creationId xmlns:a16="http://schemas.microsoft.com/office/drawing/2014/main" id="{98F307D1-4BBD-4151-BF88-98345A1B5A48}"/>
              </a:ext>
            </a:extLst>
          </p:cNvPr>
          <p:cNvPicPr>
            <a:picLocks noChangeAspect="1"/>
          </p:cNvPicPr>
          <p:nvPr/>
        </p:nvPicPr>
        <p:blipFill>
          <a:blip r:embed="rId3"/>
          <a:stretch>
            <a:fillRect/>
          </a:stretch>
        </p:blipFill>
        <p:spPr>
          <a:xfrm>
            <a:off x="1134352" y="1503343"/>
            <a:ext cx="3665996" cy="3894674"/>
          </a:xfrm>
          <a:prstGeom prst="rect">
            <a:avLst/>
          </a:prstGeom>
        </p:spPr>
      </p:pic>
      <p:pic>
        <p:nvPicPr>
          <p:cNvPr id="8" name="Picture 7">
            <a:extLst>
              <a:ext uri="{FF2B5EF4-FFF2-40B4-BE49-F238E27FC236}">
                <a16:creationId xmlns:a16="http://schemas.microsoft.com/office/drawing/2014/main" id="{DBB9ECBE-A671-41F9-A897-3F1E2F4C2CFC}"/>
              </a:ext>
            </a:extLst>
          </p:cNvPr>
          <p:cNvPicPr>
            <a:picLocks noChangeAspect="1"/>
          </p:cNvPicPr>
          <p:nvPr/>
        </p:nvPicPr>
        <p:blipFill>
          <a:blip r:embed="rId4"/>
          <a:stretch>
            <a:fillRect/>
          </a:stretch>
        </p:blipFill>
        <p:spPr>
          <a:xfrm>
            <a:off x="6962249" y="606611"/>
            <a:ext cx="3970734" cy="2649369"/>
          </a:xfrm>
          <a:prstGeom prst="rect">
            <a:avLst/>
          </a:prstGeom>
        </p:spPr>
      </p:pic>
      <p:pic>
        <p:nvPicPr>
          <p:cNvPr id="9" name="Picture 8">
            <a:extLst>
              <a:ext uri="{FF2B5EF4-FFF2-40B4-BE49-F238E27FC236}">
                <a16:creationId xmlns:a16="http://schemas.microsoft.com/office/drawing/2014/main" id="{618FF21E-1DAA-4D03-B42F-849203B6183D}"/>
              </a:ext>
            </a:extLst>
          </p:cNvPr>
          <p:cNvPicPr>
            <a:picLocks noChangeAspect="1"/>
          </p:cNvPicPr>
          <p:nvPr/>
        </p:nvPicPr>
        <p:blipFill>
          <a:blip r:embed="rId5"/>
          <a:stretch>
            <a:fillRect/>
          </a:stretch>
        </p:blipFill>
        <p:spPr>
          <a:xfrm>
            <a:off x="5382177" y="3634306"/>
            <a:ext cx="3565439" cy="2401980"/>
          </a:xfrm>
          <a:prstGeom prst="rect">
            <a:avLst/>
          </a:prstGeom>
        </p:spPr>
      </p:pic>
      <p:sp>
        <p:nvSpPr>
          <p:cNvPr id="10" name="Rectangle 9">
            <a:extLst>
              <a:ext uri="{FF2B5EF4-FFF2-40B4-BE49-F238E27FC236}">
                <a16:creationId xmlns:a16="http://schemas.microsoft.com/office/drawing/2014/main" id="{58B9BBF5-E79E-47AA-9469-8D61FE52FB72}"/>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http://2.bp.blogspot.com/-APT2bw_QFU8/Taf-BzwxloI/AAAAAAAAARY/nuxm96MYxpM/s1600/Epic%2BFail.jpg</a:t>
            </a:r>
          </a:p>
          <a:p>
            <a:pPr algn="r"/>
            <a:r>
              <a:rPr lang="en-US" sz="1200" dirty="0">
                <a:latin typeface="+mj-lt"/>
                <a:cs typeface="Calibri" pitchFamily="34" charset="0"/>
              </a:rPr>
              <a:t>http://2.bp.blogspot.com/-F0Ipyf0oYbg/UKX5sdo9bKI/AAAAAAAAABw/rUOA-pCTqGU/s1600/cicEpicFail1.jpg</a:t>
            </a:r>
          </a:p>
          <a:p>
            <a:pPr algn="r"/>
            <a:r>
              <a:rPr lang="en-US" sz="1200" dirty="0">
                <a:latin typeface="+mj-lt"/>
                <a:cs typeface="Calibri" pitchFamily="34" charset="0"/>
              </a:rPr>
              <a:t>http://images1.fanpop.com/images/photos/2100000/Epic-Fail-the-funpop-2173754-600-480.jpg</a:t>
            </a:r>
          </a:p>
        </p:txBody>
      </p:sp>
    </p:spTree>
    <p:extLst>
      <p:ext uri="{BB962C8B-B14F-4D97-AF65-F5344CB8AC3E}">
        <p14:creationId xmlns:p14="http://schemas.microsoft.com/office/powerpoint/2010/main" val="2989772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Definitions</a:t>
            </a:r>
          </a:p>
        </p:txBody>
      </p:sp>
      <p:sp>
        <p:nvSpPr>
          <p:cNvPr id="11" name="Rectangle 10">
            <a:extLst>
              <a:ext uri="{FF2B5EF4-FFF2-40B4-BE49-F238E27FC236}">
                <a16:creationId xmlns:a16="http://schemas.microsoft.com/office/drawing/2014/main" id="{EF27AF94-C117-4D4F-8B28-43EA3571B705}"/>
              </a:ext>
            </a:extLst>
          </p:cNvPr>
          <p:cNvSpPr/>
          <p:nvPr/>
        </p:nvSpPr>
        <p:spPr>
          <a:xfrm>
            <a:off x="838200" y="1690689"/>
            <a:ext cx="2170444" cy="125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Process A</a:t>
            </a:r>
          </a:p>
        </p:txBody>
      </p:sp>
      <p:sp>
        <p:nvSpPr>
          <p:cNvPr id="12" name="Rectangle: Folded Corner 11">
            <a:extLst>
              <a:ext uri="{FF2B5EF4-FFF2-40B4-BE49-F238E27FC236}">
                <a16:creationId xmlns:a16="http://schemas.microsoft.com/office/drawing/2014/main" id="{BD265FBF-0CEC-4D43-A2DF-D61620C62D7E}"/>
              </a:ext>
            </a:extLst>
          </p:cNvPr>
          <p:cNvSpPr/>
          <p:nvPr/>
        </p:nvSpPr>
        <p:spPr>
          <a:xfrm>
            <a:off x="4636477" y="3572243"/>
            <a:ext cx="1477108" cy="1715756"/>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File</a:t>
            </a:r>
          </a:p>
        </p:txBody>
      </p:sp>
      <p:cxnSp>
        <p:nvCxnSpPr>
          <p:cNvPr id="13" name="Connector: Elbow 12">
            <a:extLst>
              <a:ext uri="{FF2B5EF4-FFF2-40B4-BE49-F238E27FC236}">
                <a16:creationId xmlns:a16="http://schemas.microsoft.com/office/drawing/2014/main" id="{DA5A79FB-4247-4F5B-99DC-93F984125F8D}"/>
              </a:ext>
            </a:extLst>
          </p:cNvPr>
          <p:cNvCxnSpPr>
            <a:stCxn id="11" idx="2"/>
            <a:endCxn id="12" idx="1"/>
          </p:cNvCxnSpPr>
          <p:nvPr/>
        </p:nvCxnSpPr>
        <p:spPr>
          <a:xfrm rot="16200000" flipH="1">
            <a:off x="2538255" y="2331899"/>
            <a:ext cx="1483388" cy="2713055"/>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851D201-5C9A-4E3F-AD27-B9B42687482A}"/>
              </a:ext>
            </a:extLst>
          </p:cNvPr>
          <p:cNvSpPr/>
          <p:nvPr/>
        </p:nvSpPr>
        <p:spPr>
          <a:xfrm>
            <a:off x="7583996" y="1690688"/>
            <a:ext cx="2170444" cy="125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Process B</a:t>
            </a:r>
          </a:p>
        </p:txBody>
      </p:sp>
      <p:cxnSp>
        <p:nvCxnSpPr>
          <p:cNvPr id="15" name="Connector: Elbow 14">
            <a:extLst>
              <a:ext uri="{FF2B5EF4-FFF2-40B4-BE49-F238E27FC236}">
                <a16:creationId xmlns:a16="http://schemas.microsoft.com/office/drawing/2014/main" id="{D6C0380C-8EE9-47CB-A06B-15308877FCEA}"/>
              </a:ext>
            </a:extLst>
          </p:cNvPr>
          <p:cNvCxnSpPr>
            <a:cxnSpLocks/>
            <a:stCxn id="14" idx="2"/>
            <a:endCxn id="12" idx="3"/>
          </p:cNvCxnSpPr>
          <p:nvPr/>
        </p:nvCxnSpPr>
        <p:spPr>
          <a:xfrm rot="5400000">
            <a:off x="6649708" y="2410610"/>
            <a:ext cx="1483389" cy="2555633"/>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6D0F83D-F920-4DBF-83FF-08E0C08284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9366" y="3922128"/>
            <a:ext cx="1015985" cy="1015985"/>
          </a:xfrm>
          <a:prstGeom prst="rect">
            <a:avLst/>
          </a:prstGeom>
        </p:spPr>
      </p:pic>
      <p:pic>
        <p:nvPicPr>
          <p:cNvPr id="17" name="Picture 16">
            <a:extLst>
              <a:ext uri="{FF2B5EF4-FFF2-40B4-BE49-F238E27FC236}">
                <a16:creationId xmlns:a16="http://schemas.microsoft.com/office/drawing/2014/main" id="{3A937821-8F9F-4AAC-9355-4CF0C3A7F13D}"/>
              </a:ext>
            </a:extLst>
          </p:cNvPr>
          <p:cNvPicPr>
            <a:picLocks noChangeAspect="1"/>
          </p:cNvPicPr>
          <p:nvPr/>
        </p:nvPicPr>
        <p:blipFill>
          <a:blip r:embed="rId4"/>
          <a:stretch>
            <a:fillRect/>
          </a:stretch>
        </p:blipFill>
        <p:spPr>
          <a:xfrm>
            <a:off x="7281131" y="4176907"/>
            <a:ext cx="3943716" cy="2222183"/>
          </a:xfrm>
          <a:prstGeom prst="rect">
            <a:avLst/>
          </a:prstGeom>
        </p:spPr>
      </p:pic>
    </p:spTree>
    <p:extLst>
      <p:ext uri="{BB962C8B-B14F-4D97-AF65-F5344CB8AC3E}">
        <p14:creationId xmlns:p14="http://schemas.microsoft.com/office/powerpoint/2010/main" val="417668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Definitions</a:t>
            </a:r>
          </a:p>
        </p:txBody>
      </p:sp>
      <p:sp>
        <p:nvSpPr>
          <p:cNvPr id="10" name="Rectangle 9">
            <a:extLst>
              <a:ext uri="{FF2B5EF4-FFF2-40B4-BE49-F238E27FC236}">
                <a16:creationId xmlns:a16="http://schemas.microsoft.com/office/drawing/2014/main" id="{7120D3B3-B864-43B4-AECF-F0DFFFA77FF5}"/>
              </a:ext>
            </a:extLst>
          </p:cNvPr>
          <p:cNvSpPr/>
          <p:nvPr/>
        </p:nvSpPr>
        <p:spPr>
          <a:xfrm>
            <a:off x="1107440" y="1828912"/>
            <a:ext cx="9977120" cy="4401205"/>
          </a:xfrm>
          <a:prstGeom prst="rect">
            <a:avLst/>
          </a:prstGeom>
        </p:spPr>
        <p:txBody>
          <a:bodyPr wrap="square">
            <a:spAutoFit/>
          </a:bodyPr>
          <a:lstStyle/>
          <a:p>
            <a:r>
              <a:rPr lang="en-US" sz="2800" dirty="0" err="1">
                <a:latin typeface="Cascadia Code" panose="020B0609020000020004" pitchFamily="49" charset="0"/>
                <a:cs typeface="Cascadia Code" panose="020B0609020000020004" pitchFamily="49" charset="0"/>
              </a:rPr>
              <a:t>var</a:t>
            </a:r>
            <a:r>
              <a:rPr lang="en-US" sz="2800" dirty="0">
                <a:latin typeface="Cascadia Code" panose="020B0609020000020004" pitchFamily="49" charset="0"/>
                <a:cs typeface="Cascadia Code" panose="020B0609020000020004" pitchFamily="49" charset="0"/>
              </a:rPr>
              <a:t> source = /* reference to array */</a:t>
            </a:r>
          </a:p>
          <a:p>
            <a:r>
              <a:rPr lang="en-US" sz="2800" dirty="0" err="1">
                <a:latin typeface="Cascadia Code" panose="020B0609020000020004" pitchFamily="49" charset="0"/>
                <a:cs typeface="Cascadia Code" panose="020B0609020000020004" pitchFamily="49" charset="0"/>
              </a:rPr>
              <a:t>var</a:t>
            </a:r>
            <a:r>
              <a:rPr lang="en-US" sz="2800" dirty="0">
                <a:latin typeface="Cascadia Code" panose="020B0609020000020004" pitchFamily="49" charset="0"/>
                <a:cs typeface="Cascadia Code" panose="020B0609020000020004" pitchFamily="49" charset="0"/>
              </a:rPr>
              <a:t> destination = new </a:t>
            </a:r>
            <a:r>
              <a:rPr lang="en-US" sz="2800" dirty="0" err="1">
                <a:latin typeface="Cascadia Code" panose="020B0609020000020004" pitchFamily="49" charset="0"/>
                <a:cs typeface="Cascadia Code" panose="020B0609020000020004" pitchFamily="49" charset="0"/>
              </a:rPr>
              <a:t>int</a:t>
            </a:r>
            <a:r>
              <a:rPr lang="en-US" sz="2800" dirty="0">
                <a:latin typeface="Cascadia Code" panose="020B0609020000020004" pitchFamily="49" charset="0"/>
                <a:cs typeface="Cascadia Code" panose="020B0609020000020004" pitchFamily="49" charset="0"/>
              </a:rPr>
              <a:t>[0];</a:t>
            </a:r>
          </a:p>
          <a:p>
            <a:endParaRPr lang="en-US" sz="2800" dirty="0">
              <a:latin typeface="Cascadia Code" panose="020B0609020000020004" pitchFamily="49" charset="0"/>
              <a:cs typeface="Cascadia Code" panose="020B0609020000020004" pitchFamily="49" charset="0"/>
            </a:endParaRPr>
          </a:p>
          <a:p>
            <a:r>
              <a:rPr lang="en-US" sz="2800" dirty="0">
                <a:latin typeface="Cascadia Code" panose="020B0609020000020004" pitchFamily="49" charset="0"/>
                <a:cs typeface="Cascadia Code" panose="020B0609020000020004" pitchFamily="49" charset="0"/>
              </a:rPr>
              <a:t>foreach(</a:t>
            </a:r>
            <a:r>
              <a:rPr lang="en-US" sz="2800" dirty="0" err="1">
                <a:latin typeface="Cascadia Code" panose="020B0609020000020004" pitchFamily="49" charset="0"/>
                <a:cs typeface="Cascadia Code" panose="020B0609020000020004" pitchFamily="49" charset="0"/>
              </a:rPr>
              <a:t>var</a:t>
            </a:r>
            <a:r>
              <a:rPr lang="en-US" sz="2800" dirty="0">
                <a:latin typeface="Cascadia Code" panose="020B0609020000020004" pitchFamily="49" charset="0"/>
                <a:cs typeface="Cascadia Code" panose="020B0609020000020004" pitchFamily="49" charset="0"/>
              </a:rPr>
              <a:t> item in source)</a:t>
            </a:r>
          </a:p>
          <a:p>
            <a:r>
              <a:rPr lang="en-US" sz="2800" dirty="0">
                <a:latin typeface="Cascadia Code" panose="020B0609020000020004" pitchFamily="49" charset="0"/>
                <a:cs typeface="Cascadia Code" panose="020B0609020000020004" pitchFamily="49" charset="0"/>
              </a:rPr>
              <a:t>{</a:t>
            </a:r>
          </a:p>
          <a:p>
            <a:r>
              <a:rPr lang="en-US" sz="2800" dirty="0">
                <a:latin typeface="Cascadia Code" panose="020B0609020000020004" pitchFamily="49" charset="0"/>
                <a:cs typeface="Cascadia Code" panose="020B0609020000020004" pitchFamily="49" charset="0"/>
              </a:rPr>
              <a:t>  </a:t>
            </a:r>
            <a:r>
              <a:rPr lang="en-US" sz="2800" dirty="0" err="1">
                <a:latin typeface="Cascadia Code" panose="020B0609020000020004" pitchFamily="49" charset="0"/>
                <a:cs typeface="Cascadia Code" panose="020B0609020000020004" pitchFamily="49" charset="0"/>
              </a:rPr>
              <a:t>var</a:t>
            </a:r>
            <a:r>
              <a:rPr lang="en-US" sz="2800" dirty="0">
                <a:latin typeface="Cascadia Code" panose="020B0609020000020004" pitchFamily="49" charset="0"/>
                <a:cs typeface="Cascadia Code" panose="020B0609020000020004" pitchFamily="49" charset="0"/>
              </a:rPr>
              <a:t> holder = new </a:t>
            </a:r>
            <a:r>
              <a:rPr lang="en-US" sz="2800" dirty="0" err="1">
                <a:latin typeface="Cascadia Code" panose="020B0609020000020004" pitchFamily="49" charset="0"/>
                <a:cs typeface="Cascadia Code" panose="020B0609020000020004" pitchFamily="49" charset="0"/>
              </a:rPr>
              <a:t>int</a:t>
            </a:r>
            <a:r>
              <a:rPr lang="en-US" sz="2800" dirty="0">
                <a:latin typeface="Cascadia Code" panose="020B0609020000020004" pitchFamily="49" charset="0"/>
                <a:cs typeface="Cascadia Code" panose="020B0609020000020004" pitchFamily="49" charset="0"/>
              </a:rPr>
              <a:t>[</a:t>
            </a:r>
            <a:r>
              <a:rPr lang="en-US" sz="2800" dirty="0" err="1">
                <a:latin typeface="Cascadia Code" panose="020B0609020000020004" pitchFamily="49" charset="0"/>
                <a:cs typeface="Cascadia Code" panose="020B0609020000020004" pitchFamily="49" charset="0"/>
              </a:rPr>
              <a:t>destination.Length</a:t>
            </a:r>
            <a:r>
              <a:rPr lang="en-US" sz="2800" dirty="0">
                <a:latin typeface="Cascadia Code" panose="020B0609020000020004" pitchFamily="49" charset="0"/>
                <a:cs typeface="Cascadia Code" panose="020B0609020000020004" pitchFamily="49" charset="0"/>
              </a:rPr>
              <a:t> + 1];</a:t>
            </a:r>
          </a:p>
          <a:p>
            <a:r>
              <a:rPr lang="en-US" sz="2800" dirty="0">
                <a:latin typeface="Cascadia Code" panose="020B0609020000020004" pitchFamily="49" charset="0"/>
                <a:cs typeface="Cascadia Code" panose="020B0609020000020004" pitchFamily="49" charset="0"/>
              </a:rPr>
              <a:t>  </a:t>
            </a:r>
            <a:r>
              <a:rPr lang="en-US" sz="2800" dirty="0" err="1">
                <a:latin typeface="Cascadia Code" panose="020B0609020000020004" pitchFamily="49" charset="0"/>
                <a:cs typeface="Cascadia Code" panose="020B0609020000020004" pitchFamily="49" charset="0"/>
              </a:rPr>
              <a:t>destination.CopyTo</a:t>
            </a:r>
            <a:r>
              <a:rPr lang="en-US" sz="2800" dirty="0">
                <a:latin typeface="Cascadia Code" panose="020B0609020000020004" pitchFamily="49" charset="0"/>
                <a:cs typeface="Cascadia Code" panose="020B0609020000020004" pitchFamily="49" charset="0"/>
              </a:rPr>
              <a:t>(holder, 0);</a:t>
            </a:r>
          </a:p>
          <a:p>
            <a:r>
              <a:rPr lang="en-US" sz="2800" dirty="0">
                <a:latin typeface="Cascadia Code" panose="020B0609020000020004" pitchFamily="49" charset="0"/>
                <a:cs typeface="Cascadia Code" panose="020B0609020000020004" pitchFamily="49" charset="0"/>
              </a:rPr>
              <a:t>  holder[</a:t>
            </a:r>
            <a:r>
              <a:rPr lang="en-US" sz="2800" dirty="0" err="1">
                <a:latin typeface="Cascadia Code" panose="020B0609020000020004" pitchFamily="49" charset="0"/>
                <a:cs typeface="Cascadia Code" panose="020B0609020000020004" pitchFamily="49" charset="0"/>
              </a:rPr>
              <a:t>destination.Length</a:t>
            </a:r>
            <a:r>
              <a:rPr lang="en-US" sz="2800" dirty="0">
                <a:latin typeface="Cascadia Code" panose="020B0609020000020004" pitchFamily="49" charset="0"/>
                <a:cs typeface="Cascadia Code" panose="020B0609020000020004" pitchFamily="49" charset="0"/>
              </a:rPr>
              <a:t>] = item;</a:t>
            </a:r>
          </a:p>
          <a:p>
            <a:r>
              <a:rPr lang="en-US" sz="2800" dirty="0">
                <a:latin typeface="Cascadia Code" panose="020B0609020000020004" pitchFamily="49" charset="0"/>
                <a:cs typeface="Cascadia Code" panose="020B0609020000020004" pitchFamily="49" charset="0"/>
              </a:rPr>
              <a:t>  destination = holder;</a:t>
            </a:r>
          </a:p>
          <a:p>
            <a:r>
              <a:rPr lang="en-US" sz="28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525678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Definitions</a:t>
            </a:r>
          </a:p>
        </p:txBody>
      </p:sp>
      <p:pic>
        <p:nvPicPr>
          <p:cNvPr id="4" name="Picture 3">
            <a:extLst>
              <a:ext uri="{FF2B5EF4-FFF2-40B4-BE49-F238E27FC236}">
                <a16:creationId xmlns:a16="http://schemas.microsoft.com/office/drawing/2014/main" id="{676AEA78-2ED1-4F6B-953A-894D066CD8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1774" y="1393888"/>
            <a:ext cx="6447692" cy="4835769"/>
          </a:xfrm>
          <a:prstGeom prst="rect">
            <a:avLst/>
          </a:prstGeom>
        </p:spPr>
      </p:pic>
      <p:sp>
        <p:nvSpPr>
          <p:cNvPr id="5" name="TextBox 4">
            <a:extLst>
              <a:ext uri="{FF2B5EF4-FFF2-40B4-BE49-F238E27FC236}">
                <a16:creationId xmlns:a16="http://schemas.microsoft.com/office/drawing/2014/main" id="{E56C8133-A7CC-410F-906E-9B5E4E824928}"/>
              </a:ext>
            </a:extLst>
          </p:cNvPr>
          <p:cNvSpPr txBox="1"/>
          <p:nvPr/>
        </p:nvSpPr>
        <p:spPr>
          <a:xfrm>
            <a:off x="9227892" y="2234417"/>
            <a:ext cx="1475084" cy="3154710"/>
          </a:xfrm>
          <a:prstGeom prst="rect">
            <a:avLst/>
          </a:prstGeom>
          <a:noFill/>
        </p:spPr>
        <p:txBody>
          <a:bodyPr wrap="none" rtlCol="0">
            <a:spAutoFit/>
          </a:bodyPr>
          <a:lstStyle/>
          <a:p>
            <a:r>
              <a:rPr lang="en-US" sz="19900" dirty="0"/>
              <a:t>?</a:t>
            </a:r>
          </a:p>
        </p:txBody>
      </p:sp>
      <p:sp>
        <p:nvSpPr>
          <p:cNvPr id="6" name="Rectangle 5">
            <a:extLst>
              <a:ext uri="{FF2B5EF4-FFF2-40B4-BE49-F238E27FC236}">
                <a16:creationId xmlns:a16="http://schemas.microsoft.com/office/drawing/2014/main" id="{79BC5E45-0F5E-4065-AD18-C4BB7BD7CDB4}"/>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https://premiertaaltraining.files.wordpress.com/2013/09/dictionary.jpg</a:t>
            </a:r>
          </a:p>
        </p:txBody>
      </p:sp>
    </p:spTree>
    <p:extLst>
      <p:ext uri="{BB962C8B-B14F-4D97-AF65-F5344CB8AC3E}">
        <p14:creationId xmlns:p14="http://schemas.microsoft.com/office/powerpoint/2010/main" val="815055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Definitions</a:t>
            </a:r>
          </a:p>
        </p:txBody>
      </p:sp>
      <p:sp>
        <p:nvSpPr>
          <p:cNvPr id="6" name="Rectangle 5">
            <a:extLst>
              <a:ext uri="{FF2B5EF4-FFF2-40B4-BE49-F238E27FC236}">
                <a16:creationId xmlns:a16="http://schemas.microsoft.com/office/drawing/2014/main" id="{79BC5E45-0F5E-4065-AD18-C4BB7BD7CDB4}"/>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https://www.merriam-webster.com/dictionary/disaster</a:t>
            </a:r>
          </a:p>
          <a:p>
            <a:pPr algn="r"/>
            <a:r>
              <a:rPr lang="en-US" sz="1200" dirty="0">
                <a:latin typeface="+mj-lt"/>
                <a:cs typeface="Calibri" pitchFamily="34" charset="0"/>
              </a:rPr>
              <a:t>http://rs125.pbsrc.com/albums/p68/alongway99/St%20Patricks%20Day%20Animations/Money%20Animations/GreenDollarSignSparkles.gif~c200</a:t>
            </a:r>
          </a:p>
        </p:txBody>
      </p:sp>
      <p:pic>
        <p:nvPicPr>
          <p:cNvPr id="7" name="Picture 6">
            <a:extLst>
              <a:ext uri="{FF2B5EF4-FFF2-40B4-BE49-F238E27FC236}">
                <a16:creationId xmlns:a16="http://schemas.microsoft.com/office/drawing/2014/main" id="{81E5DAB6-7409-44E5-BC6E-2A2A7A3283CE}"/>
              </a:ext>
            </a:extLst>
          </p:cNvPr>
          <p:cNvPicPr>
            <a:picLocks noChangeAspect="1"/>
          </p:cNvPicPr>
          <p:nvPr/>
        </p:nvPicPr>
        <p:blipFill>
          <a:blip r:embed="rId3"/>
          <a:stretch>
            <a:fillRect/>
          </a:stretch>
        </p:blipFill>
        <p:spPr>
          <a:xfrm>
            <a:off x="2133047" y="1357974"/>
            <a:ext cx="7925906" cy="4801270"/>
          </a:xfrm>
          <a:prstGeom prst="rect">
            <a:avLst/>
          </a:prstGeom>
        </p:spPr>
      </p:pic>
      <p:sp>
        <p:nvSpPr>
          <p:cNvPr id="8" name="Rectangle 7">
            <a:extLst>
              <a:ext uri="{FF2B5EF4-FFF2-40B4-BE49-F238E27FC236}">
                <a16:creationId xmlns:a16="http://schemas.microsoft.com/office/drawing/2014/main" id="{4D5ECC81-1C35-4F35-95D2-44526A30012D}"/>
              </a:ext>
            </a:extLst>
          </p:cNvPr>
          <p:cNvSpPr/>
          <p:nvPr/>
        </p:nvSpPr>
        <p:spPr>
          <a:xfrm>
            <a:off x="1999622" y="5474365"/>
            <a:ext cx="8139165" cy="540618"/>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8CFCA53-5BF4-44BC-AAB5-E2AA32CFEB5A}"/>
              </a:ext>
            </a:extLst>
          </p:cNvPr>
          <p:cNvSpPr/>
          <p:nvPr/>
        </p:nvSpPr>
        <p:spPr>
          <a:xfrm>
            <a:off x="6053138" y="5535856"/>
            <a:ext cx="2209800" cy="199292"/>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1E57DB2-E0B7-49AD-8703-4351B4C519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22" y="1357974"/>
            <a:ext cx="1905000" cy="1905000"/>
          </a:xfrm>
          <a:prstGeom prst="rect">
            <a:avLst/>
          </a:prstGeom>
        </p:spPr>
      </p:pic>
      <p:pic>
        <p:nvPicPr>
          <p:cNvPr id="11" name="Picture 10">
            <a:extLst>
              <a:ext uri="{FF2B5EF4-FFF2-40B4-BE49-F238E27FC236}">
                <a16:creationId xmlns:a16="http://schemas.microsoft.com/office/drawing/2014/main" id="{05AB0D44-C622-41B2-8D93-84DD10BEE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22" y="4254244"/>
            <a:ext cx="1905000" cy="1905000"/>
          </a:xfrm>
          <a:prstGeom prst="rect">
            <a:avLst/>
          </a:prstGeom>
        </p:spPr>
      </p:pic>
      <p:pic>
        <p:nvPicPr>
          <p:cNvPr id="12" name="Picture 11">
            <a:extLst>
              <a:ext uri="{FF2B5EF4-FFF2-40B4-BE49-F238E27FC236}">
                <a16:creationId xmlns:a16="http://schemas.microsoft.com/office/drawing/2014/main" id="{B8DC4D42-CAB4-4AB7-80FE-A069175813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2378" y="1357974"/>
            <a:ext cx="1905000" cy="1905000"/>
          </a:xfrm>
          <a:prstGeom prst="rect">
            <a:avLst/>
          </a:prstGeom>
        </p:spPr>
      </p:pic>
      <p:pic>
        <p:nvPicPr>
          <p:cNvPr id="13" name="Picture 12">
            <a:extLst>
              <a:ext uri="{FF2B5EF4-FFF2-40B4-BE49-F238E27FC236}">
                <a16:creationId xmlns:a16="http://schemas.microsoft.com/office/drawing/2014/main" id="{49145032-7587-48ED-BDDF-079155EB77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2378" y="4254244"/>
            <a:ext cx="1905000" cy="1905000"/>
          </a:xfrm>
          <a:prstGeom prst="rect">
            <a:avLst/>
          </a:prstGeom>
        </p:spPr>
      </p:pic>
    </p:spTree>
    <p:extLst>
      <p:ext uri="{BB962C8B-B14F-4D97-AF65-F5344CB8AC3E}">
        <p14:creationId xmlns:p14="http://schemas.microsoft.com/office/powerpoint/2010/main" val="35362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4287</Words>
  <Application>Microsoft Office PowerPoint</Application>
  <PresentationFormat>Widescreen</PresentationFormat>
  <Paragraphs>278</Paragraphs>
  <Slides>41</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Cascadia Code</vt:lpstr>
      <vt:lpstr>Droid Serif</vt:lpstr>
      <vt:lpstr>Office Theme</vt:lpstr>
      <vt:lpstr>Disasters in Software (and How to Avoid Them)</vt:lpstr>
      <vt:lpstr>Personal Info</vt:lpstr>
      <vt:lpstr>Downloads</vt:lpstr>
      <vt:lpstr>Overview</vt:lpstr>
      <vt:lpstr>Definitions</vt:lpstr>
      <vt:lpstr>Definitions</vt:lpstr>
      <vt:lpstr>Definitions</vt:lpstr>
      <vt:lpstr>Definitions</vt:lpstr>
      <vt:lpstr>Definitions</vt:lpstr>
      <vt:lpstr>Definitions</vt:lpstr>
      <vt:lpstr>Definitions</vt:lpstr>
      <vt:lpstr>Examples</vt:lpstr>
      <vt:lpstr>Examples</vt:lpstr>
      <vt:lpstr>Examples</vt:lpstr>
      <vt:lpstr>Examples</vt:lpstr>
      <vt:lpstr>Examples</vt:lpstr>
      <vt:lpstr>Examples</vt:lpstr>
      <vt:lpstr>Examples</vt:lpstr>
      <vt:lpstr>Recommendations</vt:lpstr>
      <vt:lpstr>Recommendations – Architecture</vt:lpstr>
      <vt:lpstr>Recommendations – Architecture</vt:lpstr>
      <vt:lpstr>Recommendations – Resiliency</vt:lpstr>
      <vt:lpstr>Recommendations – Resiliency</vt:lpstr>
      <vt:lpstr>Recommendations – Resiliency</vt:lpstr>
      <vt:lpstr>Recommendations – Testing</vt:lpstr>
      <vt:lpstr>Recommendations – Testing</vt:lpstr>
      <vt:lpstr>Recommendations – Testing</vt:lpstr>
      <vt:lpstr>Recommendations – Testing</vt:lpstr>
      <vt:lpstr>Recommendations – Reviews</vt:lpstr>
      <vt:lpstr>Recommendations – Automation</vt:lpstr>
      <vt:lpstr>Recommendations – Culture</vt:lpstr>
      <vt:lpstr>Recommendations – Culture</vt:lpstr>
      <vt:lpstr>Recommendations – Culture</vt:lpstr>
      <vt:lpstr>Recommendations – Culture</vt:lpstr>
      <vt:lpstr>Recommendations – Culture</vt:lpstr>
      <vt:lpstr>Recommendations – Culture</vt:lpstr>
      <vt:lpstr>Recommendations – Culture</vt:lpstr>
      <vt:lpstr>Recommendations – Culture</vt:lpstr>
      <vt:lpstr>Conclusions</vt:lpstr>
      <vt:lpstr>Conclusions</vt:lpstr>
      <vt:lpstr>Disasters in Software (and How to Avoid Them)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Code in .NET</dc:title>
  <dc:creator>Jason Bock</dc:creator>
  <cp:lastModifiedBy>Jason Bock</cp:lastModifiedBy>
  <cp:revision>27</cp:revision>
  <dcterms:created xsi:type="dcterms:W3CDTF">2020-06-05T19:52:21Z</dcterms:created>
  <dcterms:modified xsi:type="dcterms:W3CDTF">2020-06-06T03:40:55Z</dcterms:modified>
</cp:coreProperties>
</file>